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1"/>
    <p:restoredTop sz="96327"/>
  </p:normalViewPr>
  <p:slideViewPr>
    <p:cSldViewPr snapToGrid="0">
      <p:cViewPr varScale="1">
        <p:scale>
          <a:sx n="139" d="100"/>
          <a:sy n="139" d="100"/>
        </p:scale>
        <p:origin x="192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sted-image.pdf">
            <a:extLst>
              <a:ext uri="{FF2B5EF4-FFF2-40B4-BE49-F238E27FC236}">
                <a16:creationId xmlns:a16="http://schemas.microsoft.com/office/drawing/2014/main" id="{90AAC76C-26D7-1DD5-A53D-BA821AEAB6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413"/>
          </a:blip>
          <a:srcRect t="3798" b="3798"/>
          <a:stretch>
            <a:fillRect/>
          </a:stretch>
        </p:blipFill>
        <p:spPr>
          <a:xfrm>
            <a:off x="-11575" y="0"/>
            <a:ext cx="13041532" cy="7313141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06B454D0-1ABA-C61A-47DA-402BD30C20C0}"/>
              </a:ext>
            </a:extLst>
          </p:cNvPr>
          <p:cNvSpPr txBox="1">
            <a:spLocks/>
          </p:cNvSpPr>
          <p:nvPr userDrawn="1"/>
        </p:nvSpPr>
        <p:spPr>
          <a:xfrm>
            <a:off x="3902794" y="6283624"/>
            <a:ext cx="4386413" cy="345401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i="0" kern="1200">
                <a:solidFill>
                  <a:schemeClr val="accent4">
                    <a:lumMod val="5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These training materials are property of Entertainment Technology Partners and the </a:t>
            </a:r>
            <a:r>
              <a:rPr lang="en-US" dirty="0" err="1">
                <a:solidFill>
                  <a:schemeClr val="bg1"/>
                </a:solidFill>
              </a:rPr>
              <a:t>CoiL</a:t>
            </a:r>
            <a:r>
              <a:rPr lang="en-US" dirty="0">
                <a:solidFill>
                  <a:schemeClr val="bg1"/>
                </a:solidFill>
              </a:rPr>
              <a:t> Learning Center. Unauthorized use is strictly prohibited.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E2B83B-5621-2E31-A051-765B774288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436827" y="6289541"/>
            <a:ext cx="819013" cy="3335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F65A29-E068-BCC8-FA7F-6B8F1845203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689893" y="6380938"/>
            <a:ext cx="1065281" cy="150770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452C0087-0B9B-F808-A23B-2FC6D74F7B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209249" y="198792"/>
            <a:ext cx="783477" cy="7887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219185-A565-AC75-F908-04945D91CA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A35635-E85A-9C78-7575-0628740C1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BD75F-9E6C-F533-BDF0-34F4108F2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EDB-2A4E-5747-A748-68D7BCC92966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20A5DF-302D-BE59-80A1-87DBDAA4F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A8E40-08E6-FBD4-6CE9-5F45312A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EF48-DEAA-0549-B2F6-6BCC8033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90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988CE-00FC-B6F1-0BDA-34E51A335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DFC4E-29AA-AD1E-A76B-924122A60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6A82A-A23B-CC84-8B0A-750933C50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EDB-2A4E-5747-A748-68D7BCC92966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8A531-C803-2490-53D4-FF3B63BB6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45FF78-5CE4-A4D9-E40D-CBB741EA2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EF48-DEAA-0549-B2F6-6BCC8033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481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079A55-FF35-4DF5-E886-F00192B133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04050-D9F1-F302-99DC-DDBCB8A32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6B662-4770-65A9-0FDF-50D5D757D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EDB-2A4E-5747-A748-68D7BCC92966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577917-9C9D-6399-DAFE-D4561D986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C7B34-E3C0-6B1D-8923-801F6C46B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EF48-DEAA-0549-B2F6-6BCC8033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11FD4-E6A9-4FEE-515B-E2F50783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D7E64-852E-5810-F1EF-DA10644AD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8BC97-0C08-BE66-A406-9D26EC7DE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EDB-2A4E-5747-A748-68D7BCC92966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437C2A-B9F6-F9B0-4008-DF3AF9EAA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F1EF41-7EBA-B7E1-5A01-23A540E4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EF48-DEAA-0549-B2F6-6BCC8033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62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7BE61-1EC3-FAF7-E2CE-918F71C48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193F4-5EB7-8A8D-4ECE-869A39F78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FD555-3647-473F-9714-6748578B5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EDB-2A4E-5747-A748-68D7BCC92966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47E61-24CE-0D38-D1B3-B2805B54C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C097B-B078-76B5-2B81-8A600A21D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EF48-DEAA-0549-B2F6-6BCC8033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53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B170C-545D-9632-906E-8041020EE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236EC-6CC5-4559-3BFB-07855127F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3FEFD-3799-0017-A65B-CCDD5240F1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16D6A-D60F-7B2D-10E7-E6AF9E89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EDB-2A4E-5747-A748-68D7BCC92966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10C300-8FA5-788A-42B7-3C6B7C90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1F78C-D6E5-C636-1115-55A7739F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EF48-DEAA-0549-B2F6-6BCC8033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09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B79A-5A1F-D955-038D-407127183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EE73DB-F74B-68E3-F4A1-B554C7BFA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FEC04C-CD9E-FDB0-575E-4DB9D6782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5E20E4-D3D7-BCF5-5088-DA20BCC55B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D47F1B-35A5-BF47-8D11-5A9344E7B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87E281-FAE9-EBA4-1A18-7CFCFF64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EDB-2A4E-5747-A748-68D7BCC92966}" type="datetimeFigureOut">
              <a:rPr lang="en-US" smtClean="0"/>
              <a:t>11/9/23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1779E4-41C4-3DA2-9268-946C0C97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189D1B-4119-B7E1-D1E5-1CCEA94EE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EF48-DEAA-0549-B2F6-6BCC8033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78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CF8A-21F9-BAB9-6893-7BE209D9B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A4251F-91EA-3E1D-A5E0-DD3833D2A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EDB-2A4E-5747-A748-68D7BCC92966}" type="datetimeFigureOut">
              <a:rPr lang="en-US" smtClean="0"/>
              <a:t>11/9/23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05095E-2ABD-C7A7-0E28-7EFE0E104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F188C-5C49-7396-DE41-BB36297ED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EF48-DEAA-0549-B2F6-6BCC8033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6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42C9CD-1CB1-1404-1C12-46D5C2309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EDB-2A4E-5747-A748-68D7BCC92966}" type="datetimeFigureOut">
              <a:rPr lang="en-US" smtClean="0"/>
              <a:t>11/9/23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8AA452-2F5D-4491-F8AE-F02618E5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1499F-61C0-5340-B7A3-CA8FC894A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EF48-DEAA-0549-B2F6-6BCC8033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0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ABD72-4974-7D38-8541-1D5A42A13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759DE3-8312-5F50-F21D-669587A14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3238B4-1A83-1165-7BDA-D1B5B1353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A0CEB-E99F-9CA1-A672-7A4A6D899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EDB-2A4E-5747-A748-68D7BCC92966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CB75A1-B089-9898-786F-02231A02D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4111C-A7FC-2026-E7BD-05F3474A4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EF48-DEAA-0549-B2F6-6BCC8033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1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2D60F-A308-2263-B8E0-8A25CBC59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FA2BE8-3479-91FE-B2DD-19BD0E4664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1CE477-9DFE-3683-4DBE-25D9C181D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EE1973-2D62-9DD3-9D89-7EEC54BE9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5EEDB-2A4E-5747-A748-68D7BCC92966}" type="datetimeFigureOut">
              <a:rPr lang="en-US" smtClean="0"/>
              <a:t>11/9/23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97A48-5452-D987-3632-B61BF1F2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6BC312-0074-750C-E36B-AFF00A095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8EF48-DEAA-0549-B2F6-6BCC8033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0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153A8C-22DC-6968-278F-6D7CA818D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63CB24-6B26-6102-8656-DB6F955F9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C6C94D-22E5-89CA-8D4D-A7D6F1AA3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C5EEDB-2A4E-5747-A748-68D7BCC92966}" type="datetimeFigureOut">
              <a:rPr lang="en-US" smtClean="0"/>
              <a:t>11/9/23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54EC3-D3E2-CE54-2BD5-37422BE053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733547-4723-7CF4-5504-F65CAA297D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B8EF48-DEAA-0549-B2F6-6BCC80330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63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hyperlink" Target="http://electronics.stackexchange.com/questions/38084/what-makes-one-microphone-better-than-another-and-how-do-i-make-my-own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787134-DD63-EBF9-2E06-6293B21253B8}"/>
              </a:ext>
            </a:extLst>
          </p:cNvPr>
          <p:cNvSpPr/>
          <p:nvPr/>
        </p:nvSpPr>
        <p:spPr>
          <a:xfrm>
            <a:off x="912034" y="1480575"/>
            <a:ext cx="2286000" cy="20737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DYNAMIC MICROPHONE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DC992159-5CB0-96A3-CFE4-F47D4A1AB350}"/>
              </a:ext>
            </a:extLst>
          </p:cNvPr>
          <p:cNvSpPr txBox="1">
            <a:spLocks/>
          </p:cNvSpPr>
          <p:nvPr/>
        </p:nvSpPr>
        <p:spPr>
          <a:xfrm>
            <a:off x="377505" y="116971"/>
            <a:ext cx="10348407" cy="11491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accent1"/>
                </a:solidFill>
              </a:rPr>
              <a:t>Identify the Microphone Construction Type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FF7571-AB73-F54C-BCD3-B6EBD4A3FB60}"/>
              </a:ext>
            </a:extLst>
          </p:cNvPr>
          <p:cNvGrpSpPr/>
          <p:nvPr/>
        </p:nvGrpSpPr>
        <p:grpSpPr>
          <a:xfrm>
            <a:off x="910112" y="1476177"/>
            <a:ext cx="2287922" cy="2073729"/>
            <a:chOff x="989814" y="1949256"/>
            <a:chExt cx="2287922" cy="20737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293996-E215-7367-0681-7428BA8AA869}"/>
                </a:ext>
              </a:extLst>
            </p:cNvPr>
            <p:cNvSpPr/>
            <p:nvPr/>
          </p:nvSpPr>
          <p:spPr>
            <a:xfrm>
              <a:off x="989814" y="1949256"/>
              <a:ext cx="2286000" cy="20737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4FFDFA-42F5-6879-DEF2-8D217F255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240"/>
            <a:stretch/>
          </p:blipFill>
          <p:spPr>
            <a:xfrm rot="12342634">
              <a:off x="1095928" y="2442950"/>
              <a:ext cx="2181808" cy="1084852"/>
            </a:xfrm>
            <a:prstGeom prst="rect">
              <a:avLst/>
            </a:prstGeom>
            <a:effectLst>
              <a:reflection blurRad="27032" stA="20560" endPos="18193" dir="5400000" sy="-100000" algn="bl" rotWithShape="0"/>
            </a:effectLst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6A173E5D-6D2B-9F25-3E48-432F8AF38066}"/>
              </a:ext>
            </a:extLst>
          </p:cNvPr>
          <p:cNvSpPr/>
          <p:nvPr/>
        </p:nvSpPr>
        <p:spPr>
          <a:xfrm>
            <a:off x="4821321" y="1460798"/>
            <a:ext cx="2286000" cy="20737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CONDENSER MICROPHONE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79E4C97-C3E8-5842-E601-2A1F3BA1565D}"/>
              </a:ext>
            </a:extLst>
          </p:cNvPr>
          <p:cNvSpPr/>
          <p:nvPr/>
        </p:nvSpPr>
        <p:spPr>
          <a:xfrm>
            <a:off x="6987444" y="4026909"/>
            <a:ext cx="2286000" cy="20737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BOUNDARY MICROPHONE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9133BF-373C-60F5-B4DF-8A11DC46E21C}"/>
              </a:ext>
            </a:extLst>
          </p:cNvPr>
          <p:cNvSpPr/>
          <p:nvPr/>
        </p:nvSpPr>
        <p:spPr>
          <a:xfrm>
            <a:off x="2988751" y="4058317"/>
            <a:ext cx="2286000" cy="20737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LAVALIER MICROPHONE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6B010C-609C-6142-1E9E-018311456076}"/>
              </a:ext>
            </a:extLst>
          </p:cNvPr>
          <p:cNvGrpSpPr/>
          <p:nvPr/>
        </p:nvGrpSpPr>
        <p:grpSpPr>
          <a:xfrm>
            <a:off x="4821321" y="1380653"/>
            <a:ext cx="2286000" cy="2234017"/>
            <a:chOff x="4976769" y="1596267"/>
            <a:chExt cx="2286000" cy="2234017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311583-5A36-07A0-743A-65C526FD48C2}"/>
                </a:ext>
              </a:extLst>
            </p:cNvPr>
            <p:cNvSpPr/>
            <p:nvPr/>
          </p:nvSpPr>
          <p:spPr>
            <a:xfrm>
              <a:off x="4976769" y="1672416"/>
              <a:ext cx="2286000" cy="20737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B34C04-FE2D-DF75-8CD2-CA70A56AF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645" r="32483"/>
            <a:stretch/>
          </p:blipFill>
          <p:spPr>
            <a:xfrm rot="19228611">
              <a:off x="5719066" y="1596267"/>
              <a:ext cx="801403" cy="2234017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8CEF53C-DF59-80D1-0FC4-AA95E1B47410}"/>
              </a:ext>
            </a:extLst>
          </p:cNvPr>
          <p:cNvSpPr/>
          <p:nvPr/>
        </p:nvSpPr>
        <p:spPr>
          <a:xfrm>
            <a:off x="8591751" y="1460798"/>
            <a:ext cx="2286000" cy="20737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SHOTGUN MICROPHONE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2F2B73F-A9F9-5979-B0DA-B887B64FE81E}"/>
              </a:ext>
            </a:extLst>
          </p:cNvPr>
          <p:cNvGrpSpPr/>
          <p:nvPr/>
        </p:nvGrpSpPr>
        <p:grpSpPr>
          <a:xfrm>
            <a:off x="8591751" y="1456919"/>
            <a:ext cx="2286000" cy="2117747"/>
            <a:chOff x="7656873" y="1587367"/>
            <a:chExt cx="2286000" cy="2117747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F3DDDB0-2421-4DFF-2EA7-2CD9A57F193E}"/>
                </a:ext>
              </a:extLst>
            </p:cNvPr>
            <p:cNvSpPr/>
            <p:nvPr/>
          </p:nvSpPr>
          <p:spPr>
            <a:xfrm>
              <a:off x="7656873" y="1587367"/>
              <a:ext cx="2286000" cy="20737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Reporterstore.com - BOYA BY-WHM8 PRO microfoon">
              <a:extLst>
                <a:ext uri="{FF2B5EF4-FFF2-40B4-BE49-F238E27FC236}">
                  <a16:creationId xmlns:a16="http://schemas.microsoft.com/office/drawing/2014/main" id="{A01D671A-E663-8D77-99A0-79065714BE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41" t="10035" r="40698" b="9405"/>
            <a:stretch/>
          </p:blipFill>
          <p:spPr bwMode="auto">
            <a:xfrm rot="19792019">
              <a:off x="8554075" y="1593270"/>
              <a:ext cx="468242" cy="2111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C985AB7-FBEC-5B0C-F4FB-703CD54157C2}"/>
              </a:ext>
            </a:extLst>
          </p:cNvPr>
          <p:cNvGrpSpPr/>
          <p:nvPr/>
        </p:nvGrpSpPr>
        <p:grpSpPr>
          <a:xfrm>
            <a:off x="6988822" y="4026909"/>
            <a:ext cx="2286000" cy="2073729"/>
            <a:chOff x="6801530" y="3896975"/>
            <a:chExt cx="2286000" cy="20737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87F15C-B3E2-A175-D525-294A094610E9}"/>
                </a:ext>
              </a:extLst>
            </p:cNvPr>
            <p:cNvSpPr/>
            <p:nvPr/>
          </p:nvSpPr>
          <p:spPr>
            <a:xfrm>
              <a:off x="6801530" y="3896975"/>
              <a:ext cx="2286000" cy="20737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1726A9A-C9A4-0AC7-AFF4-5E1B48E9B99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55119" y="4084468"/>
              <a:ext cx="1778822" cy="1778822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2597FEE-1BEE-D6BA-C5D4-60AC5A30D9A5}"/>
              </a:ext>
            </a:extLst>
          </p:cNvPr>
          <p:cNvGrpSpPr/>
          <p:nvPr/>
        </p:nvGrpSpPr>
        <p:grpSpPr>
          <a:xfrm>
            <a:off x="2986754" y="4058316"/>
            <a:ext cx="2286000" cy="2073729"/>
            <a:chOff x="1469998" y="4139291"/>
            <a:chExt cx="2286000" cy="207372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A16B2C-F9E7-6EC3-8744-A1A35F0AD485}"/>
                </a:ext>
              </a:extLst>
            </p:cNvPr>
            <p:cNvSpPr/>
            <p:nvPr/>
          </p:nvSpPr>
          <p:spPr>
            <a:xfrm>
              <a:off x="1469998" y="4139291"/>
              <a:ext cx="2286000" cy="20737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2BCDEA2-4A1D-FF79-0376-7C5CAEFFDF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660498" y="4169775"/>
              <a:ext cx="1905000" cy="1905000"/>
            </a:xfrm>
            <a:prstGeom prst="rect">
              <a:avLst/>
            </a:prstGeom>
          </p:spPr>
        </p:pic>
      </p:grpSp>
      <p:sp>
        <p:nvSpPr>
          <p:cNvPr id="19" name="Rounded Rectangle 18">
            <a:hlinkClick r:id="" action="ppaction://hlinkshowjump?jump=nextslide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049DE515-204C-8CAA-73AE-F7DC54B45886}"/>
              </a:ext>
            </a:extLst>
          </p:cNvPr>
          <p:cNvSpPr/>
          <p:nvPr/>
        </p:nvSpPr>
        <p:spPr>
          <a:xfrm>
            <a:off x="10394638" y="5202936"/>
            <a:ext cx="1465130" cy="3383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 SLIDE</a:t>
            </a:r>
          </a:p>
        </p:txBody>
      </p:sp>
    </p:spTree>
    <p:extLst>
      <p:ext uri="{BB962C8B-B14F-4D97-AF65-F5344CB8AC3E}">
        <p14:creationId xmlns:p14="http://schemas.microsoft.com/office/powerpoint/2010/main" val="345578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3" grpId="0" animBg="1"/>
      <p:bldP spid="24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8">
            <a:extLst>
              <a:ext uri="{FF2B5EF4-FFF2-40B4-BE49-F238E27FC236}">
                <a16:creationId xmlns:a16="http://schemas.microsoft.com/office/drawing/2014/main" id="{DC992159-5CB0-96A3-CFE4-F47D4A1AB350}"/>
              </a:ext>
            </a:extLst>
          </p:cNvPr>
          <p:cNvSpPr txBox="1">
            <a:spLocks/>
          </p:cNvSpPr>
          <p:nvPr/>
        </p:nvSpPr>
        <p:spPr>
          <a:xfrm>
            <a:off x="377505" y="116971"/>
            <a:ext cx="10348407" cy="11491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accent1"/>
                </a:solidFill>
              </a:rPr>
              <a:t>Identify the Microphone Construction Type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1FF7571-AB73-F54C-BCD3-B6EBD4A3FB60}"/>
              </a:ext>
            </a:extLst>
          </p:cNvPr>
          <p:cNvGrpSpPr/>
          <p:nvPr/>
        </p:nvGrpSpPr>
        <p:grpSpPr>
          <a:xfrm>
            <a:off x="1287749" y="1536680"/>
            <a:ext cx="2286000" cy="2073729"/>
            <a:chOff x="989814" y="1949256"/>
            <a:chExt cx="2286000" cy="207372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293996-E215-7367-0681-7428BA8AA869}"/>
                </a:ext>
              </a:extLst>
            </p:cNvPr>
            <p:cNvSpPr/>
            <p:nvPr/>
          </p:nvSpPr>
          <p:spPr>
            <a:xfrm>
              <a:off x="989814" y="1949256"/>
              <a:ext cx="2286000" cy="20737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  <a:p>
              <a:pPr algn="ctr"/>
              <a:endParaRPr lang="en-US" dirty="0">
                <a:solidFill>
                  <a:schemeClr val="accent1"/>
                </a:solidFill>
              </a:endParaRPr>
            </a:p>
            <a:p>
              <a:pPr algn="ctr"/>
              <a:endParaRPr lang="en-US" dirty="0">
                <a:solidFill>
                  <a:schemeClr val="accent1"/>
                </a:solidFill>
              </a:endParaRPr>
            </a:p>
            <a:p>
              <a:pPr algn="ctr"/>
              <a:endParaRPr lang="en-US" dirty="0">
                <a:solidFill>
                  <a:schemeClr val="accent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DYNAMIC MICROPHONE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44FFDFA-42F5-6879-DEF2-8D217F2557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3240"/>
            <a:stretch/>
          </p:blipFill>
          <p:spPr>
            <a:xfrm rot="12342634">
              <a:off x="1350700" y="2249678"/>
              <a:ext cx="1562269" cy="776801"/>
            </a:xfrm>
            <a:prstGeom prst="rect">
              <a:avLst/>
            </a:prstGeom>
            <a:effectLst>
              <a:reflection blurRad="27032" stA="20560" endPos="18193" dir="5400000" sy="-100000" algn="bl" rotWithShape="0"/>
            </a:effec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6B010C-609C-6142-1E9E-018311456076}"/>
              </a:ext>
            </a:extLst>
          </p:cNvPr>
          <p:cNvGrpSpPr/>
          <p:nvPr/>
        </p:nvGrpSpPr>
        <p:grpSpPr>
          <a:xfrm>
            <a:off x="4933898" y="1456667"/>
            <a:ext cx="2286000" cy="2166822"/>
            <a:chOff x="4976769" y="1579323"/>
            <a:chExt cx="2286000" cy="21668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B311583-5A36-07A0-743A-65C526FD48C2}"/>
                </a:ext>
              </a:extLst>
            </p:cNvPr>
            <p:cNvSpPr/>
            <p:nvPr/>
          </p:nvSpPr>
          <p:spPr>
            <a:xfrm>
              <a:off x="4976769" y="1672416"/>
              <a:ext cx="2286000" cy="20737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>
                <a:solidFill>
                  <a:schemeClr val="accent1"/>
                </a:solidFill>
              </a:endParaRPr>
            </a:p>
            <a:p>
              <a:pPr algn="ctr"/>
              <a:endParaRPr lang="en-US" b="1" dirty="0">
                <a:solidFill>
                  <a:schemeClr val="accent1"/>
                </a:solidFill>
              </a:endParaRPr>
            </a:p>
            <a:p>
              <a:pPr algn="ctr"/>
              <a:endParaRPr lang="en-US" b="1" dirty="0">
                <a:solidFill>
                  <a:schemeClr val="accent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CONDENSER MICROPHONE</a:t>
              </a:r>
            </a:p>
            <a:p>
              <a:pPr algn="ctr"/>
              <a:endParaRPr lang="en-US" dirty="0"/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61B34C04-FE2D-DF75-8CD2-CA70A56AFC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1645" r="32483"/>
            <a:stretch/>
          </p:blipFill>
          <p:spPr>
            <a:xfrm rot="19228611">
              <a:off x="5679595" y="1579323"/>
              <a:ext cx="527281" cy="1469867"/>
            </a:xfrm>
            <a:prstGeom prst="rect">
              <a:avLst/>
            </a:prstGeom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F3DDDB0-2421-4DFF-2EA7-2CD9A57F193E}"/>
              </a:ext>
            </a:extLst>
          </p:cNvPr>
          <p:cNvSpPr/>
          <p:nvPr/>
        </p:nvSpPr>
        <p:spPr>
          <a:xfrm>
            <a:off x="8580048" y="1529191"/>
            <a:ext cx="2286000" cy="20737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  <a:p>
            <a:pPr algn="ctr"/>
            <a:endParaRPr lang="en-US" b="1" dirty="0">
              <a:solidFill>
                <a:schemeClr val="accent1"/>
              </a:solidFill>
            </a:endParaRPr>
          </a:p>
          <a:p>
            <a:pPr algn="ctr"/>
            <a:endParaRPr lang="en-US" b="1" dirty="0">
              <a:solidFill>
                <a:schemeClr val="accent1"/>
              </a:solidFill>
            </a:endParaRPr>
          </a:p>
          <a:p>
            <a:pPr algn="ctr"/>
            <a:endParaRPr lang="en-US" b="1" dirty="0">
              <a:solidFill>
                <a:schemeClr val="accent1"/>
              </a:solidFill>
            </a:endParaRPr>
          </a:p>
          <a:p>
            <a:pPr algn="ctr"/>
            <a:endParaRPr lang="en-US" b="1" dirty="0">
              <a:solidFill>
                <a:schemeClr val="accent1"/>
              </a:solidFill>
            </a:endParaRPr>
          </a:p>
          <a:p>
            <a:pPr algn="ctr"/>
            <a:endParaRPr lang="en-US" b="1" dirty="0">
              <a:solidFill>
                <a:schemeClr val="accent1"/>
              </a:solidFill>
            </a:endParaRP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POLAR PATTERNS</a:t>
            </a:r>
          </a:p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787134-DD63-EBF9-2E06-6293B21253B8}"/>
              </a:ext>
            </a:extLst>
          </p:cNvPr>
          <p:cNvSpPr/>
          <p:nvPr/>
        </p:nvSpPr>
        <p:spPr>
          <a:xfrm>
            <a:off x="1286502" y="1541888"/>
            <a:ext cx="2286000" cy="20737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DOES NOT REQUIRE +48v 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PHANTOM POWER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A173E5D-6D2B-9F25-3E48-432F8AF38066}"/>
              </a:ext>
            </a:extLst>
          </p:cNvPr>
          <p:cNvSpPr/>
          <p:nvPr/>
        </p:nvSpPr>
        <p:spPr>
          <a:xfrm>
            <a:off x="4933898" y="1545824"/>
            <a:ext cx="2286000" cy="20737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USUALLY SEEN IN STUDIO RECORDINGS FOR VOCALS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C56A7F4-8C99-21D8-4740-67704A9F44E6}"/>
              </a:ext>
            </a:extLst>
          </p:cNvPr>
          <p:cNvGrpSpPr/>
          <p:nvPr/>
        </p:nvGrpSpPr>
        <p:grpSpPr>
          <a:xfrm>
            <a:off x="3238500" y="3656738"/>
            <a:ext cx="2286000" cy="2455267"/>
            <a:chOff x="3790898" y="3672842"/>
            <a:chExt cx="2286000" cy="245526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1A16B2C-F9E7-6EC3-8744-A1A35F0AD485}"/>
                </a:ext>
              </a:extLst>
            </p:cNvPr>
            <p:cNvSpPr/>
            <p:nvPr/>
          </p:nvSpPr>
          <p:spPr>
            <a:xfrm>
              <a:off x="3790898" y="4054380"/>
              <a:ext cx="2286000" cy="20737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solidFill>
                  <a:schemeClr val="accent1"/>
                </a:solidFill>
              </a:endParaRPr>
            </a:p>
            <a:p>
              <a:pPr algn="ctr"/>
              <a:endParaRPr lang="en-US" b="1" dirty="0">
                <a:solidFill>
                  <a:schemeClr val="accent1"/>
                </a:solidFill>
              </a:endParaRPr>
            </a:p>
            <a:p>
              <a:pPr algn="ctr"/>
              <a:endParaRPr lang="en-US" b="1" dirty="0">
                <a:solidFill>
                  <a:schemeClr val="accent1"/>
                </a:solidFill>
              </a:endParaRPr>
            </a:p>
            <a:p>
              <a:pPr algn="ctr"/>
              <a:endParaRPr lang="en-US" b="1" dirty="0">
                <a:solidFill>
                  <a:schemeClr val="accent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LAVALIER MICROPHONE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27ADF8DC-51E2-FF15-311B-AFD4E8B2E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9162055" flipH="1">
              <a:off x="3877271" y="3672842"/>
              <a:ext cx="2113249" cy="2113249"/>
            </a:xfrm>
            <a:prstGeom prst="rect">
              <a:avLst/>
            </a:prstGeom>
          </p:spPr>
        </p:pic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19133BF-373C-60F5-B4DF-8A11DC46E21C}"/>
              </a:ext>
            </a:extLst>
          </p:cNvPr>
          <p:cNvSpPr/>
          <p:nvPr/>
        </p:nvSpPr>
        <p:spPr>
          <a:xfrm>
            <a:off x="3237428" y="4051356"/>
            <a:ext cx="2286000" cy="20737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TYPICALLY CONNECTS TO WIRELESS TRANSMITTER</a:t>
            </a:r>
          </a:p>
        </p:txBody>
      </p:sp>
      <p:pic>
        <p:nvPicPr>
          <p:cNvPr id="4" name="Picture 3" descr="A diagram of a microphone&#10;&#10;Description automatically generated">
            <a:extLst>
              <a:ext uri="{FF2B5EF4-FFF2-40B4-BE49-F238E27FC236}">
                <a16:creationId xmlns:a16="http://schemas.microsoft.com/office/drawing/2014/main" id="{C9626B74-A88C-1234-F01F-69D7E0824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907" b="99576" l="0" r="99833">
                        <a14:foregroundMark x1="79167" y1="29873" x2="77000" y2="18220"/>
                        <a14:foregroundMark x1="77000" y1="18220" x2="84167" y2="30720"/>
                        <a14:foregroundMark x1="84167" y1="30720" x2="76333" y2="24576"/>
                        <a14:foregroundMark x1="76333" y1="24576" x2="78500" y2="18644"/>
                        <a14:foregroundMark x1="86333" y1="33051" x2="77333" y2="36017"/>
                        <a14:foregroundMark x1="77333" y1="36017" x2="71333" y2="26483"/>
                        <a14:foregroundMark x1="71333" y1="26483" x2="72333" y2="14619"/>
                        <a14:foregroundMark x1="72333" y1="14619" x2="78833" y2="6568"/>
                        <a14:foregroundMark x1="78833" y1="6568" x2="87667" y2="8263"/>
                        <a14:foregroundMark x1="87667" y1="8263" x2="94167" y2="16102"/>
                        <a14:foregroundMark x1="94167" y1="16102" x2="97167" y2="27119"/>
                        <a14:foregroundMark x1="97167" y1="27119" x2="92000" y2="37288"/>
                        <a14:foregroundMark x1="92000" y1="37288" x2="82667" y2="40042"/>
                        <a14:foregroundMark x1="82667" y1="40042" x2="73833" y2="35381"/>
                        <a14:foregroundMark x1="73833" y1="35381" x2="69000" y2="24576"/>
                        <a14:foregroundMark x1="69000" y1="24576" x2="71667" y2="16102"/>
                        <a14:foregroundMark x1="77167" y1="5085" x2="87000" y2="2966"/>
                        <a14:foregroundMark x1="87000" y1="2966" x2="91833" y2="19280"/>
                        <a14:foregroundMark x1="91833" y1="19280" x2="92000" y2="34110"/>
                        <a14:foregroundMark x1="92000" y1="34110" x2="91833" y2="19915"/>
                        <a14:foregroundMark x1="91833" y1="19915" x2="93000" y2="30932"/>
                        <a14:foregroundMark x1="64000" y1="14195" x2="62833" y2="13559"/>
                        <a14:foregroundMark x1="56833" y1="11229" x2="12667" y2="8263"/>
                        <a14:foregroundMark x1="23500" y1="8686" x2="71667" y2="45763"/>
                        <a14:foregroundMark x1="71667" y1="45763" x2="48333" y2="22034"/>
                        <a14:foregroundMark x1="48333" y1="22034" x2="58833" y2="16737"/>
                        <a14:foregroundMark x1="58833" y1="16737" x2="66667" y2="25636"/>
                        <a14:foregroundMark x1="66667" y1="25636" x2="67667" y2="44915"/>
                        <a14:foregroundMark x1="67667" y1="44915" x2="60833" y2="56144"/>
                        <a14:foregroundMark x1="60833" y1="56144" x2="52167" y2="52754"/>
                        <a14:foregroundMark x1="52167" y1="52754" x2="46167" y2="39407"/>
                        <a14:foregroundMark x1="46167" y1="39407" x2="60667" y2="33686"/>
                        <a14:foregroundMark x1="60667" y1="33686" x2="64833" y2="46398"/>
                        <a14:foregroundMark x1="64833" y1="46398" x2="50333" y2="55932"/>
                        <a14:foregroundMark x1="50333" y1="55932" x2="51833" y2="37076"/>
                        <a14:foregroundMark x1="51833" y1="37076" x2="62833" y2="35805"/>
                        <a14:foregroundMark x1="62833" y1="35805" x2="69833" y2="46186"/>
                        <a14:foregroundMark x1="69833" y1="46186" x2="68167" y2="78390"/>
                        <a14:foregroundMark x1="68167" y1="78390" x2="52833" y2="77754"/>
                        <a14:foregroundMark x1="52833" y1="77754" x2="78833" y2="80508"/>
                        <a14:foregroundMark x1="78833" y1="80508" x2="68167" y2="78390"/>
                        <a14:foregroundMark x1="68167" y1="78390" x2="71167" y2="65254"/>
                        <a14:foregroundMark x1="71167" y1="65254" x2="76333" y2="83686"/>
                        <a14:foregroundMark x1="76333" y1="83686" x2="80500" y2="69703"/>
                        <a14:foregroundMark x1="80500" y1="69703" x2="84333" y2="81356"/>
                        <a14:foregroundMark x1="84333" y1="81356" x2="72500" y2="74576"/>
                        <a14:foregroundMark x1="72500" y1="74576" x2="75833" y2="63771"/>
                        <a14:foregroundMark x1="75833" y1="63771" x2="87500" y2="61441"/>
                        <a14:foregroundMark x1="87500" y1="61441" x2="89000" y2="80720"/>
                        <a14:foregroundMark x1="89000" y1="80720" x2="76833" y2="74576"/>
                        <a14:foregroundMark x1="76833" y1="74576" x2="82500" y2="64619"/>
                        <a14:foregroundMark x1="82500" y1="64619" x2="92167" y2="69068"/>
                        <a14:foregroundMark x1="92167" y1="69068" x2="94167" y2="83263"/>
                        <a14:foregroundMark x1="94167" y1="83263" x2="83333" y2="83686"/>
                        <a14:foregroundMark x1="83333" y1="83686" x2="59333" y2="64831"/>
                        <a14:foregroundMark x1="59333" y1="64831" x2="49167" y2="50636"/>
                        <a14:foregroundMark x1="49167" y1="50636" x2="58667" y2="45763"/>
                        <a14:foregroundMark x1="58667" y1="45763" x2="76167" y2="51695"/>
                        <a14:foregroundMark x1="76167" y1="51695" x2="81667" y2="65466"/>
                        <a14:foregroundMark x1="81667" y1="65466" x2="70500" y2="76483"/>
                        <a14:foregroundMark x1="70500" y1="76483" x2="51833" y2="71398"/>
                        <a14:foregroundMark x1="51833" y1="71398" x2="46000" y2="57203"/>
                        <a14:foregroundMark x1="46000" y1="57203" x2="49833" y2="44915"/>
                        <a14:foregroundMark x1="49833" y1="44915" x2="62500" y2="49576"/>
                        <a14:foregroundMark x1="62500" y1="49576" x2="66667" y2="71186"/>
                        <a14:foregroundMark x1="66667" y1="71186" x2="57667" y2="85381"/>
                        <a14:foregroundMark x1="57667" y1="85381" x2="47333" y2="81144"/>
                        <a14:foregroundMark x1="47333" y1="81144" x2="39167" y2="65254"/>
                        <a14:foregroundMark x1="39167" y1="65254" x2="47333" y2="71610"/>
                        <a14:foregroundMark x1="47333" y1="71610" x2="29833" y2="74153"/>
                        <a14:foregroundMark x1="29833" y1="74153" x2="15167" y2="60805"/>
                        <a14:foregroundMark x1="15167" y1="60805" x2="15167" y2="49576"/>
                        <a14:foregroundMark x1="15167" y1="49576" x2="17833" y2="65042"/>
                        <a14:foregroundMark x1="17833" y1="65042" x2="10667" y2="57415"/>
                        <a14:foregroundMark x1="10667" y1="57415" x2="5333" y2="45339"/>
                        <a14:foregroundMark x1="5333" y1="45339" x2="14167" y2="47246"/>
                        <a14:foregroundMark x1="14167" y1="47246" x2="7167" y2="55085"/>
                        <a14:foregroundMark x1="7167" y1="55085" x2="1167" y2="41314"/>
                        <a14:foregroundMark x1="1167" y1="41314" x2="12833" y2="51059"/>
                        <a14:foregroundMark x1="12833" y1="51059" x2="15500" y2="68220"/>
                        <a14:foregroundMark x1="15500" y1="68220" x2="1167" y2="61864"/>
                        <a14:foregroundMark x1="1167" y1="61864" x2="2667" y2="37288"/>
                        <a14:foregroundMark x1="2667" y1="37288" x2="16667" y2="15678"/>
                        <a14:foregroundMark x1="16667" y1="15678" x2="27000" y2="21186"/>
                        <a14:foregroundMark x1="27000" y1="21186" x2="25167" y2="40678"/>
                        <a14:foregroundMark x1="25167" y1="40678" x2="16000" y2="44280"/>
                        <a14:foregroundMark x1="16000" y1="44280" x2="15667" y2="24576"/>
                        <a14:foregroundMark x1="15667" y1="24576" x2="27667" y2="18220"/>
                        <a14:foregroundMark x1="27667" y1="18220" x2="39000" y2="19492"/>
                        <a14:foregroundMark x1="39000" y1="19492" x2="32333" y2="29449"/>
                        <a14:foregroundMark x1="32333" y1="29449" x2="17667" y2="21822"/>
                        <a14:foregroundMark x1="17667" y1="21822" x2="37167" y2="9534"/>
                        <a14:foregroundMark x1="37167" y1="9534" x2="53500" y2="22669"/>
                        <a14:foregroundMark x1="53500" y1="22669" x2="56833" y2="36864"/>
                        <a14:foregroundMark x1="56833" y1="36864" x2="44667" y2="37500"/>
                        <a14:foregroundMark x1="44667" y1="37500" x2="22833" y2="23305"/>
                        <a14:foregroundMark x1="53667" y1="93008" x2="59167" y2="93220"/>
                        <a14:foregroundMark x1="57500" y1="95975" x2="54833" y2="98941"/>
                        <a14:foregroundMark x1="80333" y1="45339" x2="83167" y2="46610"/>
                        <a14:foregroundMark x1="83500" y1="45763" x2="85667" y2="45551"/>
                        <a14:foregroundMark x1="82500" y1="42585" x2="93333" y2="37924"/>
                        <a14:foregroundMark x1="91167" y1="39831" x2="95500" y2="33051"/>
                        <a14:foregroundMark x1="96167" y1="31568" x2="95000" y2="42797"/>
                        <a14:foregroundMark x1="95000" y1="42797" x2="95000" y2="42797"/>
                        <a14:foregroundMark x1="96500" y1="20763" x2="96500" y2="26907"/>
                        <a14:foregroundMark x1="96500" y1="23729" x2="97833" y2="25424"/>
                        <a14:foregroundMark x1="97833" y1="24153" x2="97000" y2="23305"/>
                        <a14:foregroundMark x1="95500" y1="17585" x2="93667" y2="14195"/>
                        <a14:foregroundMark x1="94833" y1="13559" x2="96333" y2="15678"/>
                        <a14:foregroundMark x1="94167" y1="14407" x2="96833" y2="13771"/>
                        <a14:foregroundMark x1="92833" y1="10381" x2="91667" y2="7415"/>
                        <a14:foregroundMark x1="69333" y1="16314" x2="76167" y2="8686"/>
                        <a14:foregroundMark x1="76167" y1="8686" x2="76167" y2="8686"/>
                        <a14:foregroundMark x1="79833" y1="4025" x2="84167" y2="1907"/>
                        <a14:foregroundMark x1="46167" y1="80297" x2="45000" y2="93220"/>
                        <a14:foregroundMark x1="44833" y1="87076" x2="38167" y2="94703"/>
                        <a14:foregroundMark x1="38167" y1="94703" x2="38000" y2="94703"/>
                        <a14:foregroundMark x1="38333" y1="88771" x2="18167" y2="90254"/>
                        <a14:foregroundMark x1="18167" y1="90254" x2="9333" y2="86017"/>
                        <a14:foregroundMark x1="9333" y1="86017" x2="0" y2="72246"/>
                        <a14:foregroundMark x1="54500" y1="99576" x2="99833" y2="90042"/>
                        <a14:backgroundMark x1="2167" y1="96610" x2="20167" y2="95975"/>
                        <a14:backgroundMark x1="20167" y1="95975" x2="3500" y2="98941"/>
                        <a14:backgroundMark x1="2833" y1="94915" x2="20833" y2="96610"/>
                        <a14:backgroundMark x1="20833" y1="96610" x2="19833" y2="98517"/>
                        <a14:backgroundMark x1="19667" y1="95975" x2="13833" y2="94703"/>
                        <a14:backgroundMark x1="19833" y1="94492" x2="6667" y2="94703"/>
                        <a14:backgroundMark x1="18000" y1="94492" x2="22000" y2="98517"/>
                        <a14:backgroundMark x1="18667" y1="95339" x2="22000" y2="95975"/>
                      </a14:backgroundRemoval>
                    </a14:imgEffect>
                    <a14:imgEffect>
                      <a14:brightnessContrast contrast="62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706010" y="1553283"/>
            <a:ext cx="1977384" cy="155554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C8CEF53C-DF59-80D1-0FC4-AA95E1B47410}"/>
              </a:ext>
            </a:extLst>
          </p:cNvPr>
          <p:cNvSpPr/>
          <p:nvPr/>
        </p:nvSpPr>
        <p:spPr>
          <a:xfrm>
            <a:off x="8581294" y="1532863"/>
            <a:ext cx="2286000" cy="20737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AREAS WHERE SOUND WILL BE BEST CAPTURED BY A GIVEN MICROPHONE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F60BBB8-EA56-E92E-D0C0-FDBAD2AFB755}"/>
              </a:ext>
            </a:extLst>
          </p:cNvPr>
          <p:cNvGrpSpPr/>
          <p:nvPr/>
        </p:nvGrpSpPr>
        <p:grpSpPr>
          <a:xfrm>
            <a:off x="7408702" y="4036262"/>
            <a:ext cx="2286000" cy="2073729"/>
            <a:chOff x="7386202" y="4145690"/>
            <a:chExt cx="2286000" cy="20737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987F15C-B3E2-A175-D525-294A094610E9}"/>
                </a:ext>
              </a:extLst>
            </p:cNvPr>
            <p:cNvSpPr/>
            <p:nvPr/>
          </p:nvSpPr>
          <p:spPr>
            <a:xfrm>
              <a:off x="7386202" y="4145690"/>
              <a:ext cx="2286000" cy="20737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b="1" dirty="0">
                <a:solidFill>
                  <a:schemeClr val="accent1"/>
                </a:solidFill>
              </a:endParaRPr>
            </a:p>
            <a:p>
              <a:pPr algn="ctr"/>
              <a:r>
                <a:rPr lang="en-US" b="1" dirty="0">
                  <a:solidFill>
                    <a:schemeClr val="accent1"/>
                  </a:solidFill>
                </a:rPr>
                <a:t>CARDIOID</a:t>
              </a:r>
              <a:endParaRPr lang="en-US" dirty="0"/>
            </a:p>
          </p:txBody>
        </p:sp>
        <p:pic>
          <p:nvPicPr>
            <p:cNvPr id="5" name="Picture 2" descr="Supercardioid microphones">
              <a:extLst>
                <a:ext uri="{FF2B5EF4-FFF2-40B4-BE49-F238E27FC236}">
                  <a16:creationId xmlns:a16="http://schemas.microsoft.com/office/drawing/2014/main" id="{FE11BED7-735E-B3D7-D119-2384F44CE97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" t="1296" r="1296" b="3333"/>
            <a:stretch/>
          </p:blipFill>
          <p:spPr bwMode="auto">
            <a:xfrm>
              <a:off x="7649386" y="4149362"/>
              <a:ext cx="1798616" cy="17576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F79E4C97-C3E8-5842-E601-2A1F3BA1565D}"/>
              </a:ext>
            </a:extLst>
          </p:cNvPr>
          <p:cNvSpPr/>
          <p:nvPr/>
        </p:nvSpPr>
        <p:spPr>
          <a:xfrm>
            <a:off x="7399558" y="4051356"/>
            <a:ext cx="2286000" cy="2073729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THE MOST COMMONLY USED POLAR PATTERN THAT IS MOST SENSITIVE AT 0</a:t>
            </a:r>
            <a:r>
              <a:rPr lang="en-US" b="1" baseline="30000" dirty="0">
                <a:solidFill>
                  <a:schemeClr val="bg1"/>
                </a:solidFill>
              </a:rPr>
              <a:t>O</a:t>
            </a:r>
            <a:r>
              <a:rPr lang="en-US" b="1" dirty="0">
                <a:solidFill>
                  <a:schemeClr val="bg1"/>
                </a:solidFill>
              </a:rPr>
              <a:t> AND LEAST SENSISTIVE AT 180</a:t>
            </a:r>
            <a:r>
              <a:rPr lang="en-US" b="1" baseline="30000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2" name="Rounded Rectangle 11">
            <a:hlinkClick r:id="" action="ppaction://hlinkshowjump?jump=endshow" highlightClick="1"/>
            <a:hlinkHover r:id="" action="ppaction://noaction" highlightClick="1"/>
            <a:extLst>
              <a:ext uri="{FF2B5EF4-FFF2-40B4-BE49-F238E27FC236}">
                <a16:creationId xmlns:a16="http://schemas.microsoft.com/office/drawing/2014/main" id="{AA439327-D21D-26F9-7FDC-2EE530D82284}"/>
              </a:ext>
            </a:extLst>
          </p:cNvPr>
          <p:cNvSpPr/>
          <p:nvPr/>
        </p:nvSpPr>
        <p:spPr>
          <a:xfrm>
            <a:off x="10394638" y="5202936"/>
            <a:ext cx="1465130" cy="33832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125800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24" grpId="0" animBg="1"/>
      <p:bldP spid="30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DB4B283B9AF443BF9C08DC254C789F" ma:contentTypeVersion="17" ma:contentTypeDescription="Create a new document." ma:contentTypeScope="" ma:versionID="b13c11dbd67cbc85d80139a7989e7c6b">
  <xsd:schema xmlns:xsd="http://www.w3.org/2001/XMLSchema" xmlns:xs="http://www.w3.org/2001/XMLSchema" xmlns:p="http://schemas.microsoft.com/office/2006/metadata/properties" xmlns:ns2="f1bd58c9-2632-414c-820d-7fbe79dc3d56" xmlns:ns3="2a36c976-bc43-4cc4-9523-13480a50ce8d" targetNamespace="http://schemas.microsoft.com/office/2006/metadata/properties" ma:root="true" ma:fieldsID="b8af4fe8b44c465f3403f79dc594a254" ns2:_="" ns3:_="">
    <xsd:import namespace="f1bd58c9-2632-414c-820d-7fbe79dc3d56"/>
    <xsd:import namespace="2a36c976-bc43-4cc4-9523-13480a50ce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d58c9-2632-414c-820d-7fbe79dc3d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2c4bf40-b971-4401-b6e2-ffc0bd2e917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36c976-bc43-4cc4-9523-13480a50ce8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b1f4e8a-7956-47d1-aac6-e7c66e5a7fec}" ma:internalName="TaxCatchAll" ma:showField="CatchAllData" ma:web="2a36c976-bc43-4cc4-9523-13480a50ce8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bd58c9-2632-414c-820d-7fbe79dc3d56">
      <Terms xmlns="http://schemas.microsoft.com/office/infopath/2007/PartnerControls"/>
    </lcf76f155ced4ddcb4097134ff3c332f>
    <TaxCatchAll xmlns="2a36c976-bc43-4cc4-9523-13480a50ce8d" xsi:nil="true"/>
  </documentManagement>
</p:properties>
</file>

<file path=customXml/itemProps1.xml><?xml version="1.0" encoding="utf-8"?>
<ds:datastoreItem xmlns:ds="http://schemas.openxmlformats.org/officeDocument/2006/customXml" ds:itemID="{796303EE-144F-47DB-9754-066FF99A7A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1bd58c9-2632-414c-820d-7fbe79dc3d56"/>
    <ds:schemaRef ds:uri="2a36c976-bc43-4cc4-9523-13480a50ce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DB6AAE-1A65-4CFB-BA5A-AF046E5492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608232-385F-47AE-90E5-2A0957AC3DEC}">
  <ds:schemaRefs>
    <ds:schemaRef ds:uri="http://schemas.microsoft.com/office/2006/metadata/properties"/>
    <ds:schemaRef ds:uri="http://schemas.openxmlformats.org/package/2006/metadata/core-properties"/>
    <ds:schemaRef ds:uri="f1bd58c9-2632-414c-820d-7fbe79dc3d56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2a36c976-bc43-4cc4-9523-13480a50ce8d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81</Words>
  <Application>Microsoft Macintosh PowerPoint</Application>
  <PresentationFormat>Widescreen</PresentationFormat>
  <Paragraphs>44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Lato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Ormilla Vengersammy</dc:creator>
  <cp:lastModifiedBy>Ormilla Vengersammy</cp:lastModifiedBy>
  <cp:revision>3</cp:revision>
  <dcterms:created xsi:type="dcterms:W3CDTF">2023-11-09T18:17:06Z</dcterms:created>
  <dcterms:modified xsi:type="dcterms:W3CDTF">2023-11-10T16:32:33Z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0x010100BDDB4B283B9AF443BF9C08DC254C789F</vt:lpwstr>
  </property>
</Properties>
</file>