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20"/>
  </p:notesMasterIdLst>
  <p:sldIdLst>
    <p:sldId id="256" r:id="rId3"/>
    <p:sldId id="279" r:id="rId4"/>
    <p:sldId id="280" r:id="rId5"/>
    <p:sldId id="272" r:id="rId6"/>
    <p:sldId id="277" r:id="rId7"/>
    <p:sldId id="276" r:id="rId8"/>
    <p:sldId id="274" r:id="rId9"/>
    <p:sldId id="283" r:id="rId10"/>
    <p:sldId id="267" r:id="rId11"/>
    <p:sldId id="269" r:id="rId12"/>
    <p:sldId id="270" r:id="rId13"/>
    <p:sldId id="257" r:id="rId14"/>
    <p:sldId id="281" r:id="rId15"/>
    <p:sldId id="266" r:id="rId16"/>
    <p:sldId id="282" r:id="rId17"/>
    <p:sldId id="275" r:id="rId18"/>
    <p:sldId id="264" r:id="rId19"/>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5F5F5F"/>
    <a:srgbClr val="007B93"/>
    <a:srgbClr val="E76127"/>
    <a:srgbClr val="4BA3CF"/>
    <a:srgbClr val="00A9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48"/>
    <p:restoredTop sz="93380"/>
  </p:normalViewPr>
  <p:slideViewPr>
    <p:cSldViewPr snapToGrid="0" snapToObjects="1">
      <p:cViewPr varScale="1">
        <p:scale>
          <a:sx n="153" d="100"/>
          <a:sy n="153" d="100"/>
        </p:scale>
        <p:origin x="4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2.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BB8986-B2CC-3645-867B-A6DF19DD069E}" type="datetimeFigureOut">
              <a:rPr lang="en-US" smtClean="0"/>
              <a:t>3/25/26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3FEEAE-9C02-1949-BC92-3A8A95940707}" type="slidenum">
              <a:rPr lang="en-US" smtClean="0"/>
              <a:t>‹#›</a:t>
            </a:fld>
            <a:endParaRPr lang="en-US"/>
          </a:p>
        </p:txBody>
      </p:sp>
    </p:spTree>
    <p:extLst>
      <p:ext uri="{BB962C8B-B14F-4D97-AF65-F5344CB8AC3E}">
        <p14:creationId xmlns:p14="http://schemas.microsoft.com/office/powerpoint/2010/main" val="3631149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 protection prayers PDF in chat</a:t>
            </a:r>
          </a:p>
        </p:txBody>
      </p:sp>
      <p:sp>
        <p:nvSpPr>
          <p:cNvPr id="4" name="Slide Number Placeholder 3"/>
          <p:cNvSpPr>
            <a:spLocks noGrp="1"/>
          </p:cNvSpPr>
          <p:nvPr>
            <p:ph type="sldNum" sz="quarter" idx="5"/>
          </p:nvPr>
        </p:nvSpPr>
        <p:spPr/>
        <p:txBody>
          <a:bodyPr/>
          <a:lstStyle/>
          <a:p>
            <a:fld id="{813FEEAE-9C02-1949-BC92-3A8A95940707}" type="slidenum">
              <a:rPr lang="en-US" smtClean="0"/>
              <a:t>8</a:t>
            </a:fld>
            <a:endParaRPr lang="en-US"/>
          </a:p>
        </p:txBody>
      </p:sp>
    </p:spTree>
    <p:extLst>
      <p:ext uri="{BB962C8B-B14F-4D97-AF65-F5344CB8AC3E}">
        <p14:creationId xmlns:p14="http://schemas.microsoft.com/office/powerpoint/2010/main" val="4134812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3FEEAE-9C02-1949-BC92-3A8A95940707}" type="slidenum">
              <a:rPr lang="en-US" smtClean="0"/>
              <a:t>10</a:t>
            </a:fld>
            <a:endParaRPr lang="en-US"/>
          </a:p>
        </p:txBody>
      </p:sp>
    </p:spTree>
    <p:extLst>
      <p:ext uri="{BB962C8B-B14F-4D97-AF65-F5344CB8AC3E}">
        <p14:creationId xmlns:p14="http://schemas.microsoft.com/office/powerpoint/2010/main" val="4229949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28991" y="841772"/>
            <a:ext cx="6858000" cy="1790700"/>
          </a:xfrm>
        </p:spPr>
        <p:txBody>
          <a:bodyPr anchor="b"/>
          <a:lstStyle>
            <a:lvl1pPr algn="l">
              <a:defRPr sz="45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Subtitle 2"/>
          <p:cNvSpPr>
            <a:spLocks noGrp="1"/>
          </p:cNvSpPr>
          <p:nvPr>
            <p:ph type="subTitle" idx="1"/>
          </p:nvPr>
        </p:nvSpPr>
        <p:spPr>
          <a:xfrm>
            <a:off x="928991" y="2571137"/>
            <a:ext cx="6858000" cy="1502604"/>
          </a:xfrm>
        </p:spPr>
        <p:txBody>
          <a:bodyPr/>
          <a:lstStyle>
            <a:lvl1pPr marL="0" indent="0" algn="l">
              <a:buNone/>
              <a:defRPr sz="1800" b="0" i="0">
                <a:latin typeface="Avenir LT Std 35 Light" charset="0"/>
                <a:ea typeface="Avenir LT Std 35 Light" charset="0"/>
                <a:cs typeface="Avenir LT Std 35 Light"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2215" y="740568"/>
            <a:ext cx="2949178" cy="802481"/>
          </a:xfrm>
        </p:spPr>
        <p:txBody>
          <a:bodyPr anchor="t"/>
          <a:lstStyle>
            <a:lvl1pPr>
              <a:defRPr sz="24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Picture Placeholder 2"/>
          <p:cNvSpPr>
            <a:spLocks noGrp="1" noChangeAspect="1"/>
          </p:cNvSpPr>
          <p:nvPr>
            <p:ph type="pic" idx="1"/>
          </p:nvPr>
        </p:nvSpPr>
        <p:spPr>
          <a:xfrm>
            <a:off x="4159765" y="740569"/>
            <a:ext cx="4536763"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02215" y="1543050"/>
            <a:ext cx="2949178" cy="2858691"/>
          </a:xfrm>
        </p:spPr>
        <p:txBody>
          <a:bodyPr>
            <a:norm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543675" y="705971"/>
            <a:ext cx="1971675" cy="392675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705971"/>
            <a:ext cx="5800725" cy="39267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28991" y="841772"/>
            <a:ext cx="6858000" cy="1790700"/>
          </a:xfrm>
        </p:spPr>
        <p:txBody>
          <a:bodyPr anchor="b"/>
          <a:lstStyle>
            <a:lvl1pPr algn="l">
              <a:defRPr sz="45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Subtitle 2"/>
          <p:cNvSpPr>
            <a:spLocks noGrp="1"/>
          </p:cNvSpPr>
          <p:nvPr>
            <p:ph type="subTitle" idx="1"/>
          </p:nvPr>
        </p:nvSpPr>
        <p:spPr>
          <a:xfrm>
            <a:off x="928991" y="2548652"/>
            <a:ext cx="6858000" cy="1502604"/>
          </a:xfrm>
        </p:spPr>
        <p:txBody>
          <a:bodyPr/>
          <a:lstStyle>
            <a:lvl1pPr marL="0" indent="0" algn="l">
              <a:buNone/>
              <a:defRPr sz="1800" b="0" i="0">
                <a:latin typeface="Avenir LT Std 35 Light" charset="0"/>
                <a:ea typeface="Avenir LT Std 35 Light" charset="0"/>
                <a:cs typeface="Avenir LT Std 35 Light"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extLst>
      <p:ext uri="{BB962C8B-B14F-4D97-AF65-F5344CB8AC3E}">
        <p14:creationId xmlns:p14="http://schemas.microsoft.com/office/powerpoint/2010/main" val="749602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0843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5990" y="1282304"/>
            <a:ext cx="7886700" cy="2139553"/>
          </a:xfrm>
        </p:spPr>
        <p:txBody>
          <a:bodyPr anchor="b"/>
          <a:lstStyle>
            <a:lvl1pPr>
              <a:defRPr sz="45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Text Placeholder 2"/>
          <p:cNvSpPr>
            <a:spLocks noGrp="1"/>
          </p:cNvSpPr>
          <p:nvPr>
            <p:ph type="body" idx="1"/>
          </p:nvPr>
        </p:nvSpPr>
        <p:spPr>
          <a:xfrm>
            <a:off x="905990" y="3323959"/>
            <a:ext cx="7886700" cy="1361419"/>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25487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3994" y="728187"/>
            <a:ext cx="7763078" cy="526682"/>
          </a:xfrm>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sz="half" idx="1"/>
          </p:nvPr>
        </p:nvSpPr>
        <p:spPr>
          <a:xfrm>
            <a:off x="904672" y="1369219"/>
            <a:ext cx="3706239"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451EA268-D24C-1340-AFBE-67C2A481D91C}"/>
              </a:ext>
            </a:extLst>
          </p:cNvPr>
          <p:cNvSpPr>
            <a:spLocks noGrp="1"/>
          </p:cNvSpPr>
          <p:nvPr>
            <p:ph sz="half" idx="10"/>
          </p:nvPr>
        </p:nvSpPr>
        <p:spPr>
          <a:xfrm>
            <a:off x="4970833" y="1369219"/>
            <a:ext cx="3706239"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25384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1670" y="650360"/>
            <a:ext cx="7755402" cy="610512"/>
          </a:xfrm>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Text Placeholder 2"/>
          <p:cNvSpPr>
            <a:spLocks noGrp="1"/>
          </p:cNvSpPr>
          <p:nvPr>
            <p:ph type="body" idx="1"/>
          </p:nvPr>
        </p:nvSpPr>
        <p:spPr>
          <a:xfrm>
            <a:off x="921671" y="1260872"/>
            <a:ext cx="3698967"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21671" y="1878806"/>
            <a:ext cx="369896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a:extLst>
              <a:ext uri="{FF2B5EF4-FFF2-40B4-BE49-F238E27FC236}">
                <a16:creationId xmlns:a16="http://schemas.microsoft.com/office/drawing/2014/main" id="{11D22C12-3EEB-6949-BDC5-F2AEC08A7168}"/>
              </a:ext>
            </a:extLst>
          </p:cNvPr>
          <p:cNvSpPr>
            <a:spLocks noGrp="1"/>
          </p:cNvSpPr>
          <p:nvPr>
            <p:ph type="body" idx="10"/>
          </p:nvPr>
        </p:nvSpPr>
        <p:spPr>
          <a:xfrm>
            <a:off x="4978105" y="1260872"/>
            <a:ext cx="3698967"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Content Placeholder 3">
            <a:extLst>
              <a:ext uri="{FF2B5EF4-FFF2-40B4-BE49-F238E27FC236}">
                <a16:creationId xmlns:a16="http://schemas.microsoft.com/office/drawing/2014/main" id="{4D082441-F5A2-7049-85CD-D38ED7A55E5B}"/>
              </a:ext>
            </a:extLst>
          </p:cNvPr>
          <p:cNvSpPr>
            <a:spLocks noGrp="1"/>
          </p:cNvSpPr>
          <p:nvPr>
            <p:ph sz="half" idx="11"/>
          </p:nvPr>
        </p:nvSpPr>
        <p:spPr>
          <a:xfrm>
            <a:off x="4978105" y="1878806"/>
            <a:ext cx="369896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75574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Tree>
    <p:extLst>
      <p:ext uri="{BB962C8B-B14F-4D97-AF65-F5344CB8AC3E}">
        <p14:creationId xmlns:p14="http://schemas.microsoft.com/office/powerpoint/2010/main" val="4035580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og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1131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054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8213" y="740569"/>
            <a:ext cx="2949178" cy="802481"/>
          </a:xfrm>
        </p:spPr>
        <p:txBody>
          <a:bodyPr anchor="t"/>
          <a:lstStyle>
            <a:lvl1pPr>
              <a:defRPr sz="24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idx="1"/>
          </p:nvPr>
        </p:nvSpPr>
        <p:spPr>
          <a:xfrm>
            <a:off x="4231531" y="740569"/>
            <a:ext cx="4464997"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38213" y="1543050"/>
            <a:ext cx="2949178" cy="2858691"/>
          </a:xfrm>
        </p:spPr>
        <p:txBody>
          <a:bodyPr>
            <a:norm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Tree>
    <p:extLst>
      <p:ext uri="{BB962C8B-B14F-4D97-AF65-F5344CB8AC3E}">
        <p14:creationId xmlns:p14="http://schemas.microsoft.com/office/powerpoint/2010/main" val="23847161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2215" y="740568"/>
            <a:ext cx="2949178" cy="802481"/>
          </a:xfrm>
        </p:spPr>
        <p:txBody>
          <a:bodyPr anchor="t"/>
          <a:lstStyle>
            <a:lvl1pPr>
              <a:defRPr sz="24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Picture Placeholder 2"/>
          <p:cNvSpPr>
            <a:spLocks noGrp="1" noChangeAspect="1"/>
          </p:cNvSpPr>
          <p:nvPr>
            <p:ph type="pic" idx="1"/>
          </p:nvPr>
        </p:nvSpPr>
        <p:spPr>
          <a:xfrm>
            <a:off x="4159765" y="740569"/>
            <a:ext cx="4536763"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02215" y="1543050"/>
            <a:ext cx="2949178" cy="2858691"/>
          </a:xfrm>
        </p:spPr>
        <p:txBody>
          <a:bodyPr>
            <a:norm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Tree>
    <p:extLst>
      <p:ext uri="{BB962C8B-B14F-4D97-AF65-F5344CB8AC3E}">
        <p14:creationId xmlns:p14="http://schemas.microsoft.com/office/powerpoint/2010/main" val="10522877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93268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543675" y="705971"/>
            <a:ext cx="1971675" cy="392675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705971"/>
            <a:ext cx="5800725" cy="39267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40655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5990" y="1282304"/>
            <a:ext cx="7886700" cy="2139553"/>
          </a:xfrm>
        </p:spPr>
        <p:txBody>
          <a:bodyPr anchor="b"/>
          <a:lstStyle>
            <a:lvl1pPr>
              <a:defRPr sz="45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Text Placeholder 2"/>
          <p:cNvSpPr>
            <a:spLocks noGrp="1"/>
          </p:cNvSpPr>
          <p:nvPr>
            <p:ph type="body" idx="1"/>
          </p:nvPr>
        </p:nvSpPr>
        <p:spPr>
          <a:xfrm>
            <a:off x="905990" y="3385841"/>
            <a:ext cx="7886700" cy="1237654"/>
          </a:xfrm>
        </p:spPr>
        <p:txBody>
          <a:bodyPr/>
          <a:lstStyle>
            <a:lvl1pPr marL="0" indent="0">
              <a:buNone/>
              <a:defRPr sz="1800">
                <a:solidFill>
                  <a:srgbClr val="5F5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3994" y="728187"/>
            <a:ext cx="7763078" cy="526682"/>
          </a:xfrm>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sz="half" idx="1"/>
          </p:nvPr>
        </p:nvSpPr>
        <p:spPr>
          <a:xfrm>
            <a:off x="904672" y="1369219"/>
            <a:ext cx="3706239"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451EA268-D24C-1340-AFBE-67C2A481D91C}"/>
              </a:ext>
            </a:extLst>
          </p:cNvPr>
          <p:cNvSpPr>
            <a:spLocks noGrp="1"/>
          </p:cNvSpPr>
          <p:nvPr>
            <p:ph sz="half" idx="10"/>
          </p:nvPr>
        </p:nvSpPr>
        <p:spPr>
          <a:xfrm>
            <a:off x="4970833" y="1369219"/>
            <a:ext cx="3706239"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1670" y="650360"/>
            <a:ext cx="7755402" cy="610512"/>
          </a:xfrm>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
        <p:nvSpPr>
          <p:cNvPr id="3" name="Text Placeholder 2"/>
          <p:cNvSpPr>
            <a:spLocks noGrp="1"/>
          </p:cNvSpPr>
          <p:nvPr>
            <p:ph type="body" idx="1"/>
          </p:nvPr>
        </p:nvSpPr>
        <p:spPr>
          <a:xfrm>
            <a:off x="921671" y="1260872"/>
            <a:ext cx="3698967"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21671" y="1878806"/>
            <a:ext cx="369896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a:extLst>
              <a:ext uri="{FF2B5EF4-FFF2-40B4-BE49-F238E27FC236}">
                <a16:creationId xmlns:a16="http://schemas.microsoft.com/office/drawing/2014/main" id="{11D22C12-3EEB-6949-BDC5-F2AEC08A7168}"/>
              </a:ext>
            </a:extLst>
          </p:cNvPr>
          <p:cNvSpPr>
            <a:spLocks noGrp="1"/>
          </p:cNvSpPr>
          <p:nvPr>
            <p:ph type="body" idx="10"/>
          </p:nvPr>
        </p:nvSpPr>
        <p:spPr>
          <a:xfrm>
            <a:off x="4978105" y="1260872"/>
            <a:ext cx="3698967"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Content Placeholder 3">
            <a:extLst>
              <a:ext uri="{FF2B5EF4-FFF2-40B4-BE49-F238E27FC236}">
                <a16:creationId xmlns:a16="http://schemas.microsoft.com/office/drawing/2014/main" id="{4D082441-F5A2-7049-85CD-D38ED7A55E5B}"/>
              </a:ext>
            </a:extLst>
          </p:cNvPr>
          <p:cNvSpPr>
            <a:spLocks noGrp="1"/>
          </p:cNvSpPr>
          <p:nvPr>
            <p:ph sz="half" idx="11"/>
          </p:nvPr>
        </p:nvSpPr>
        <p:spPr>
          <a:xfrm>
            <a:off x="4978105" y="1878806"/>
            <a:ext cx="369896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atin typeface="Avenir LT Std 55 Roman" charset="0"/>
                <a:ea typeface="Avenir LT Std 55 Roman" charset="0"/>
                <a:cs typeface="Avenir LT Std 55 Roman"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2326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8213" y="740569"/>
            <a:ext cx="2949178" cy="802481"/>
          </a:xfrm>
        </p:spPr>
        <p:txBody>
          <a:bodyPr anchor="t"/>
          <a:lstStyle>
            <a:lvl1pPr>
              <a:defRPr sz="2400" b="1" i="0">
                <a:latin typeface="Avenir LT Std 55 Roman" charset="0"/>
                <a:ea typeface="Avenir LT Std 55 Roman" charset="0"/>
                <a:cs typeface="Avenir LT Std 55 Roman" charset="0"/>
              </a:defRPr>
            </a:lvl1pPr>
          </a:lstStyle>
          <a:p>
            <a:r>
              <a:rPr lang="en-US" dirty="0"/>
              <a:t>CLICK TO EDIT MASTER TITLE STYLE</a:t>
            </a:r>
          </a:p>
        </p:txBody>
      </p:sp>
      <p:sp>
        <p:nvSpPr>
          <p:cNvPr id="3" name="Content Placeholder 2"/>
          <p:cNvSpPr>
            <a:spLocks noGrp="1"/>
          </p:cNvSpPr>
          <p:nvPr>
            <p:ph idx="1"/>
          </p:nvPr>
        </p:nvSpPr>
        <p:spPr>
          <a:xfrm>
            <a:off x="4231531" y="740569"/>
            <a:ext cx="4464997"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38213" y="1543050"/>
            <a:ext cx="2949178" cy="2858691"/>
          </a:xfrm>
        </p:spPr>
        <p:txBody>
          <a:bodyPr>
            <a:norm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3450" y="728187"/>
            <a:ext cx="7763078" cy="52668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933450" y="1369219"/>
            <a:ext cx="7763078" cy="3263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70645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84" r:id="rId7"/>
    <p:sldLayoutId id="2147483667" r:id="rId8"/>
    <p:sldLayoutId id="2147483668" r:id="rId9"/>
    <p:sldLayoutId id="2147483669" r:id="rId10"/>
    <p:sldLayoutId id="2147483670" r:id="rId11"/>
    <p:sldLayoutId id="2147483671" r:id="rId12"/>
  </p:sldLayoutIdLst>
  <p:txStyles>
    <p:titleStyle>
      <a:lvl1pPr algn="l" defTabSz="685800" rtl="0" eaLnBrk="1" latinLnBrk="0" hangingPunct="1">
        <a:lnSpc>
          <a:spcPct val="90000"/>
        </a:lnSpc>
        <a:spcBef>
          <a:spcPct val="0"/>
        </a:spcBef>
        <a:buNone/>
        <a:defRPr sz="3200" b="1" i="0" kern="1200">
          <a:solidFill>
            <a:srgbClr val="007B93"/>
          </a:solidFill>
          <a:latin typeface="Avenir LT Std 55 Roman" panose="020B0503020203020204" pitchFamily="34" charset="77"/>
          <a:ea typeface="Avenir LT Std 55 Roman" panose="020B0503020203020204" pitchFamily="34" charset="77"/>
          <a:cs typeface="Avenir LT Std 55 Roman" panose="020B0503020203020204" pitchFamily="34" charset="77"/>
        </a:defRPr>
      </a:lvl1pPr>
    </p:titleStyle>
    <p:bodyStyle>
      <a:lvl1pPr marL="171450" indent="-171450" algn="l" defTabSz="685800" rtl="0" eaLnBrk="1" latinLnBrk="0" hangingPunct="1">
        <a:lnSpc>
          <a:spcPct val="90000"/>
        </a:lnSpc>
        <a:spcBef>
          <a:spcPts val="750"/>
        </a:spcBef>
        <a:buClr>
          <a:srgbClr val="E76127"/>
        </a:buClr>
        <a:buFont typeface="Arial" panose="020B0604020202020204" pitchFamily="34" charset="0"/>
        <a:buChar char="•"/>
        <a:defRPr sz="2400" b="0" i="0" kern="1200">
          <a:solidFill>
            <a:srgbClr val="5F5F5F"/>
          </a:solidFill>
          <a:latin typeface="Avenir LT Std 35 Light" charset="0"/>
          <a:ea typeface="Avenir LT Std 35 Light" charset="0"/>
          <a:cs typeface="Avenir LT Std 35 Light" charset="0"/>
        </a:defRPr>
      </a:lvl1pPr>
      <a:lvl2pPr marL="514350" indent="-171450" algn="l" defTabSz="685800" rtl="0" eaLnBrk="1" latinLnBrk="0" hangingPunct="1">
        <a:lnSpc>
          <a:spcPct val="90000"/>
        </a:lnSpc>
        <a:spcBef>
          <a:spcPts val="375"/>
        </a:spcBef>
        <a:buClr>
          <a:srgbClr val="E76127"/>
        </a:buClr>
        <a:buFont typeface="Arial" panose="020B0604020202020204" pitchFamily="34" charset="0"/>
        <a:buChar char="•"/>
        <a:defRPr sz="2000" b="0" i="0" kern="1200">
          <a:solidFill>
            <a:srgbClr val="5F5F5F"/>
          </a:solidFill>
          <a:latin typeface="Avenir LT Std 35 Light" charset="0"/>
          <a:ea typeface="Avenir LT Std 35 Light" charset="0"/>
          <a:cs typeface="Avenir LT Std 35 Light" charset="0"/>
        </a:defRPr>
      </a:lvl2pPr>
      <a:lvl3pPr marL="857250" indent="-171450" algn="l" defTabSz="685800" rtl="0" eaLnBrk="1" latinLnBrk="0" hangingPunct="1">
        <a:lnSpc>
          <a:spcPct val="90000"/>
        </a:lnSpc>
        <a:spcBef>
          <a:spcPts val="375"/>
        </a:spcBef>
        <a:buClr>
          <a:srgbClr val="E76127"/>
        </a:buClr>
        <a:buFont typeface="Arial" panose="020B0604020202020204" pitchFamily="34" charset="0"/>
        <a:buChar char="•"/>
        <a:defRPr sz="1800" b="0" i="0" kern="1200">
          <a:solidFill>
            <a:srgbClr val="5F5F5F"/>
          </a:solidFill>
          <a:latin typeface="Avenir LT Std 35 Light" charset="0"/>
          <a:ea typeface="Avenir LT Std 35 Light" charset="0"/>
          <a:cs typeface="Avenir LT Std 35 Light" charset="0"/>
        </a:defRPr>
      </a:lvl3pPr>
      <a:lvl4pPr marL="1200150" indent="-171450" algn="l" defTabSz="685800" rtl="0" eaLnBrk="1" latinLnBrk="0" hangingPunct="1">
        <a:lnSpc>
          <a:spcPct val="90000"/>
        </a:lnSpc>
        <a:spcBef>
          <a:spcPts val="375"/>
        </a:spcBef>
        <a:buClr>
          <a:srgbClr val="E76127"/>
        </a:buClr>
        <a:buFont typeface="Arial" panose="020B0604020202020204" pitchFamily="34" charset="0"/>
        <a:buChar char="•"/>
        <a:defRPr sz="1600" b="0" i="0" kern="1200">
          <a:solidFill>
            <a:srgbClr val="5F5F5F"/>
          </a:solidFill>
          <a:latin typeface="Avenir LT Std 35 Light" charset="0"/>
          <a:ea typeface="Avenir LT Std 35 Light" charset="0"/>
          <a:cs typeface="Avenir LT Std 35 Light" charset="0"/>
        </a:defRPr>
      </a:lvl4pPr>
      <a:lvl5pPr marL="1543050" indent="-171450" algn="l" defTabSz="685800" rtl="0" eaLnBrk="1" latinLnBrk="0" hangingPunct="1">
        <a:lnSpc>
          <a:spcPct val="90000"/>
        </a:lnSpc>
        <a:spcBef>
          <a:spcPts val="375"/>
        </a:spcBef>
        <a:buClr>
          <a:srgbClr val="E76127"/>
        </a:buClr>
        <a:buFont typeface="Arial" panose="020B0604020202020204" pitchFamily="34" charset="0"/>
        <a:buChar char="•"/>
        <a:defRPr sz="1400" b="0" i="0" kern="1200">
          <a:solidFill>
            <a:srgbClr val="5F5F5F"/>
          </a:solidFill>
          <a:latin typeface="Avenir LT Std 35 Light" charset="0"/>
          <a:ea typeface="Avenir LT Std 35 Light" charset="0"/>
          <a:cs typeface="Avenir LT Std 35 Light"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3450" y="728187"/>
            <a:ext cx="7763078" cy="52668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933450" y="1369219"/>
            <a:ext cx="7763078" cy="3263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96760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85" r:id="rId7"/>
    <p:sldLayoutId id="2147483679" r:id="rId8"/>
    <p:sldLayoutId id="2147483680" r:id="rId9"/>
    <p:sldLayoutId id="2147483681" r:id="rId10"/>
    <p:sldLayoutId id="2147483682" r:id="rId11"/>
    <p:sldLayoutId id="2147483683" r:id="rId12"/>
  </p:sldLayoutIdLst>
  <p:txStyles>
    <p:titleStyle>
      <a:lvl1pPr algn="l" defTabSz="685800" rtl="0" eaLnBrk="1" latinLnBrk="0" hangingPunct="1">
        <a:lnSpc>
          <a:spcPct val="90000"/>
        </a:lnSpc>
        <a:spcBef>
          <a:spcPct val="0"/>
        </a:spcBef>
        <a:buNone/>
        <a:defRPr sz="3200" b="1" i="0" kern="1200">
          <a:solidFill>
            <a:schemeClr val="bg1"/>
          </a:solidFill>
          <a:latin typeface="Avenir LT Std 55 Roman" panose="020B0503020203020204" pitchFamily="34" charset="77"/>
          <a:ea typeface="Avenir LT Std 55 Roman" panose="020B0503020203020204" pitchFamily="34" charset="77"/>
          <a:cs typeface="Avenir LT Std 55 Roman" panose="020B0503020203020204" pitchFamily="34" charset="77"/>
        </a:defRPr>
      </a:lvl1pPr>
    </p:titleStyle>
    <p:bodyStyle>
      <a:lvl1pPr marL="171450" indent="-171450" algn="l" defTabSz="685800" rtl="0" eaLnBrk="1" latinLnBrk="0" hangingPunct="1">
        <a:lnSpc>
          <a:spcPct val="90000"/>
        </a:lnSpc>
        <a:spcBef>
          <a:spcPts val="750"/>
        </a:spcBef>
        <a:buClr>
          <a:schemeClr val="bg1"/>
        </a:buClr>
        <a:buFont typeface="Arial" panose="020B0604020202020204" pitchFamily="34" charset="0"/>
        <a:buChar char="•"/>
        <a:defRPr sz="2400" b="0" i="0" kern="1200">
          <a:solidFill>
            <a:schemeClr val="bg1"/>
          </a:solidFill>
          <a:latin typeface="Avenir LT Std 35 Light" charset="0"/>
          <a:ea typeface="Avenir LT Std 35 Light" charset="0"/>
          <a:cs typeface="Avenir LT Std 35 Light" charset="0"/>
        </a:defRPr>
      </a:lvl1pPr>
      <a:lvl2pPr marL="514350" indent="-171450" algn="l" defTabSz="685800" rtl="0" eaLnBrk="1" latinLnBrk="0" hangingPunct="1">
        <a:lnSpc>
          <a:spcPct val="90000"/>
        </a:lnSpc>
        <a:spcBef>
          <a:spcPts val="375"/>
        </a:spcBef>
        <a:buClr>
          <a:schemeClr val="bg1"/>
        </a:buClr>
        <a:buFont typeface="Arial" panose="020B0604020202020204" pitchFamily="34" charset="0"/>
        <a:buChar char="•"/>
        <a:defRPr sz="2000" b="0" i="0" kern="1200">
          <a:solidFill>
            <a:schemeClr val="bg1"/>
          </a:solidFill>
          <a:latin typeface="Avenir LT Std 35 Light" charset="0"/>
          <a:ea typeface="Avenir LT Std 35 Light" charset="0"/>
          <a:cs typeface="Avenir LT Std 35 Light" charset="0"/>
        </a:defRPr>
      </a:lvl2pPr>
      <a:lvl3pPr marL="857250" indent="-171450" algn="l" defTabSz="685800" rtl="0" eaLnBrk="1" latinLnBrk="0" hangingPunct="1">
        <a:lnSpc>
          <a:spcPct val="90000"/>
        </a:lnSpc>
        <a:spcBef>
          <a:spcPts val="375"/>
        </a:spcBef>
        <a:buClr>
          <a:schemeClr val="bg1"/>
        </a:buClr>
        <a:buFont typeface="Arial" panose="020B0604020202020204" pitchFamily="34" charset="0"/>
        <a:buChar char="•"/>
        <a:defRPr sz="1800" b="0" i="0" kern="1200">
          <a:solidFill>
            <a:schemeClr val="bg1"/>
          </a:solidFill>
          <a:latin typeface="Avenir LT Std 35 Light" charset="0"/>
          <a:ea typeface="Avenir LT Std 35 Light" charset="0"/>
          <a:cs typeface="Avenir LT Std 35 Light" charset="0"/>
        </a:defRPr>
      </a:lvl3pPr>
      <a:lvl4pPr marL="1200150" indent="-171450" algn="l" defTabSz="685800" rtl="0" eaLnBrk="1" latinLnBrk="0" hangingPunct="1">
        <a:lnSpc>
          <a:spcPct val="90000"/>
        </a:lnSpc>
        <a:spcBef>
          <a:spcPts val="375"/>
        </a:spcBef>
        <a:buClr>
          <a:schemeClr val="bg1"/>
        </a:buClr>
        <a:buFont typeface="Arial" panose="020B0604020202020204" pitchFamily="34" charset="0"/>
        <a:buChar char="•"/>
        <a:defRPr sz="1600" b="0" i="0" kern="1200">
          <a:solidFill>
            <a:schemeClr val="bg1"/>
          </a:solidFill>
          <a:latin typeface="Avenir LT Std 35 Light" charset="0"/>
          <a:ea typeface="Avenir LT Std 35 Light" charset="0"/>
          <a:cs typeface="Avenir LT Std 35 Light" charset="0"/>
        </a:defRPr>
      </a:lvl4pPr>
      <a:lvl5pPr marL="1543050" indent="-171450" algn="l" defTabSz="685800" rtl="0" eaLnBrk="1" latinLnBrk="0" hangingPunct="1">
        <a:lnSpc>
          <a:spcPct val="90000"/>
        </a:lnSpc>
        <a:spcBef>
          <a:spcPts val="375"/>
        </a:spcBef>
        <a:buClr>
          <a:schemeClr val="bg1"/>
        </a:buClr>
        <a:buFont typeface="Arial" panose="020B0604020202020204" pitchFamily="34" charset="0"/>
        <a:buChar char="•"/>
        <a:defRPr sz="1400" b="0" i="0" kern="1200">
          <a:solidFill>
            <a:schemeClr val="bg1"/>
          </a:solidFill>
          <a:latin typeface="Avenir LT Std 35 Light" charset="0"/>
          <a:ea typeface="Avenir LT Std 35 Light" charset="0"/>
          <a:cs typeface="Avenir LT Std 35 Light"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257695" y="922714"/>
            <a:ext cx="8354291" cy="1346661"/>
          </a:xfrm>
        </p:spPr>
        <p:txBody>
          <a:bodyPr/>
          <a:lstStyle/>
          <a:p>
            <a:pPr algn="ctr"/>
            <a:r>
              <a:rPr lang="en-US" sz="4400" cap="small" dirty="0"/>
              <a:t>Spiritual Warfare</a:t>
            </a:r>
            <a:br>
              <a:rPr lang="en-US" sz="4400" cap="small" dirty="0"/>
            </a:br>
            <a:r>
              <a:rPr lang="en-US" sz="2400" b="0" i="1" cap="small" dirty="0"/>
              <a:t>Navigating intense spiritual realities in ministry</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2156134" y="2693323"/>
            <a:ext cx="4161539" cy="1202228"/>
          </a:xfrm>
        </p:spPr>
        <p:txBody>
          <a:bodyPr/>
          <a:lstStyle/>
          <a:p>
            <a:pPr algn="ctr"/>
            <a:r>
              <a:rPr lang="en-US" dirty="0"/>
              <a:t>Global Urban Trek Training</a:t>
            </a:r>
          </a:p>
          <a:p>
            <a:pPr algn="ctr"/>
            <a:r>
              <a:rPr lang="en-US" dirty="0"/>
              <a:t>March 2026</a:t>
            </a:r>
          </a:p>
        </p:txBody>
      </p:sp>
    </p:spTree>
    <p:extLst>
      <p:ext uri="{BB962C8B-B14F-4D97-AF65-F5344CB8AC3E}">
        <p14:creationId xmlns:p14="http://schemas.microsoft.com/office/powerpoint/2010/main" val="96200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440575" y="343751"/>
            <a:ext cx="7622770" cy="864564"/>
          </a:xfrm>
        </p:spPr>
        <p:txBody>
          <a:bodyPr/>
          <a:lstStyle/>
          <a:p>
            <a:r>
              <a:rPr lang="en-US" sz="4000" cap="small" dirty="0"/>
              <a:t>How do they get in?</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623455" y="1449384"/>
            <a:ext cx="7996843" cy="3031176"/>
          </a:xfrm>
        </p:spPr>
        <p:txBody>
          <a:bodyPr>
            <a:normAutofit/>
          </a:bodyPr>
          <a:lstStyle/>
          <a:p>
            <a:r>
              <a:rPr lang="en-US" i="1" dirty="0">
                <a:solidFill>
                  <a:srgbClr val="000000"/>
                </a:solidFill>
                <a:latin typeface="Avenir LT Std 55 Roman" panose="020B0503020203020204" pitchFamily="34" charset="0"/>
              </a:rPr>
              <a:t>Areas where the demonic has been given permission or authority over a person, place, community, organization…</a:t>
            </a:r>
          </a:p>
          <a:p>
            <a:endParaRPr lang="en-US" i="1" dirty="0">
              <a:solidFill>
                <a:srgbClr val="000000"/>
              </a:solidFill>
              <a:latin typeface="Avenir LT Std 55 Roman" panose="020B0503020203020204" pitchFamily="34" charset="0"/>
            </a:endParaRP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Sin</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Trauma</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Curses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Occult Activity</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Generational Bondage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60776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700391" y="343751"/>
            <a:ext cx="6858000" cy="864564"/>
          </a:xfrm>
        </p:spPr>
        <p:txBody>
          <a:bodyPr/>
          <a:lstStyle/>
          <a:p>
            <a:r>
              <a:rPr lang="en-US" sz="4000" cap="small" dirty="0"/>
              <a:t>How do you get them out?</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814690" y="1374569"/>
            <a:ext cx="7273593" cy="3347060"/>
          </a:xfrm>
        </p:spPr>
        <p:txBody>
          <a:bodyPr>
            <a:normAutofit/>
          </a:bodyPr>
          <a:lstStyle/>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Inner healing!</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Repentance and renouncing</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Forgiveness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Breaking attachments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Ordering them to leave</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Send them to </a:t>
            </a:r>
            <a:r>
              <a:rPr lang="en-US" sz="2000" u="sng" dirty="0">
                <a:solidFill>
                  <a:srgbClr val="000000"/>
                </a:solidFill>
                <a:latin typeface="Avenir LT Std 55 Roman" panose="020B0503020203020204" pitchFamily="34" charset="0"/>
              </a:rPr>
              <a:t>Jesus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Leave theatrics to Hollywood – “Be quiet in Jesus’ name…  I forbid you in Jesus’ name to harm this person.”</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What to do if stuck…</a:t>
            </a:r>
          </a:p>
          <a:p>
            <a:pPr marL="285750" indent="-285750">
              <a:buFont typeface="Arial" panose="020B0604020202020204" pitchFamily="34" charset="0"/>
              <a:buChar char="•"/>
            </a:pPr>
            <a:endParaRPr lang="en-US" dirty="0">
              <a:solidFill>
                <a:srgbClr val="000000"/>
              </a:solidFill>
              <a:latin typeface="system-ui"/>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4842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FB0ED-BCE2-B445-BFCA-5A6335D74503}"/>
              </a:ext>
            </a:extLst>
          </p:cNvPr>
          <p:cNvSpPr>
            <a:spLocks noGrp="1"/>
          </p:cNvSpPr>
          <p:nvPr>
            <p:ph type="title"/>
          </p:nvPr>
        </p:nvSpPr>
        <p:spPr>
          <a:xfrm>
            <a:off x="690461" y="751399"/>
            <a:ext cx="7763078" cy="526682"/>
          </a:xfrm>
        </p:spPr>
        <p:txBody>
          <a:bodyPr/>
          <a:lstStyle/>
          <a:p>
            <a:r>
              <a:rPr lang="en-US" dirty="0"/>
              <a:t>A Simple Prayer for Expelling</a:t>
            </a:r>
          </a:p>
        </p:txBody>
      </p:sp>
      <p:sp>
        <p:nvSpPr>
          <p:cNvPr id="3" name="Content Placeholder 2">
            <a:extLst>
              <a:ext uri="{FF2B5EF4-FFF2-40B4-BE49-F238E27FC236}">
                <a16:creationId xmlns:a16="http://schemas.microsoft.com/office/drawing/2014/main" id="{394C333F-EB9E-8745-B0DD-DFB07E5B1B9C}"/>
              </a:ext>
            </a:extLst>
          </p:cNvPr>
          <p:cNvSpPr>
            <a:spLocks noGrp="1"/>
          </p:cNvSpPr>
          <p:nvPr>
            <p:ph idx="1"/>
          </p:nvPr>
        </p:nvSpPr>
        <p:spPr>
          <a:xfrm>
            <a:off x="768234" y="1627458"/>
            <a:ext cx="7763078" cy="2237961"/>
          </a:xfrm>
        </p:spPr>
        <p:txBody>
          <a:bodyPr>
            <a:normAutofit/>
          </a:bodyPr>
          <a:lstStyle/>
          <a:p>
            <a:pPr marL="0" indent="0">
              <a:buNone/>
            </a:pPr>
            <a:r>
              <a:rPr lang="en-US" sz="1800" b="0" dirty="0">
                <a:effectLst/>
                <a:latin typeface="MyriadPro"/>
              </a:rPr>
              <a:t>In the name of Jesus Christ I command you unclean spirit (or “you spirit of </a:t>
            </a:r>
            <a:r>
              <a:rPr lang="en-US" sz="1800" b="0" i="1" u="sng" dirty="0">
                <a:effectLst/>
                <a:latin typeface="MyriadPro"/>
              </a:rPr>
              <a:t>name of spirit</a:t>
            </a:r>
            <a:r>
              <a:rPr lang="en-US" sz="1800" b="0" dirty="0">
                <a:effectLst/>
                <a:latin typeface="MyriadPro"/>
              </a:rPr>
              <a:t>”) to depart without doing harm to </a:t>
            </a:r>
            <a:r>
              <a:rPr lang="en-US" sz="1800" b="0" i="1" u="sng" dirty="0">
                <a:effectLst/>
                <a:latin typeface="MyriadPro"/>
              </a:rPr>
              <a:t>name of person</a:t>
            </a:r>
            <a:r>
              <a:rPr lang="en-US" sz="1800" b="0" dirty="0">
                <a:effectLst/>
                <a:latin typeface="MyriadPro"/>
              </a:rPr>
              <a:t> or anyone else in this house, or in their family, and without making any noise or disturbance. I command you to go straight to Jesus Christ to deal with as He will, and I command you never to return again.</a:t>
            </a:r>
            <a:endParaRPr lang="en-US" sz="1400" i="1" u="sng" dirty="0"/>
          </a:p>
        </p:txBody>
      </p:sp>
    </p:spTree>
    <p:extLst>
      <p:ext uri="{BB962C8B-B14F-4D97-AF65-F5344CB8AC3E}">
        <p14:creationId xmlns:p14="http://schemas.microsoft.com/office/powerpoint/2010/main" val="3548956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FB0ED-BCE2-B445-BFCA-5A6335D74503}"/>
              </a:ext>
            </a:extLst>
          </p:cNvPr>
          <p:cNvSpPr>
            <a:spLocks noGrp="1"/>
          </p:cNvSpPr>
          <p:nvPr>
            <p:ph type="title"/>
          </p:nvPr>
        </p:nvSpPr>
        <p:spPr>
          <a:xfrm>
            <a:off x="876300" y="352630"/>
            <a:ext cx="7763078" cy="526682"/>
          </a:xfrm>
        </p:spPr>
        <p:txBody>
          <a:bodyPr/>
          <a:lstStyle/>
          <a:p>
            <a:r>
              <a:rPr lang="en-US" dirty="0"/>
              <a:t>A Prayer for Protection</a:t>
            </a:r>
          </a:p>
        </p:txBody>
      </p:sp>
      <p:sp>
        <p:nvSpPr>
          <p:cNvPr id="3" name="Content Placeholder 2">
            <a:extLst>
              <a:ext uri="{FF2B5EF4-FFF2-40B4-BE49-F238E27FC236}">
                <a16:creationId xmlns:a16="http://schemas.microsoft.com/office/drawing/2014/main" id="{394C333F-EB9E-8745-B0DD-DFB07E5B1B9C}"/>
              </a:ext>
            </a:extLst>
          </p:cNvPr>
          <p:cNvSpPr>
            <a:spLocks noGrp="1"/>
          </p:cNvSpPr>
          <p:nvPr>
            <p:ph idx="1"/>
          </p:nvPr>
        </p:nvSpPr>
        <p:spPr>
          <a:xfrm>
            <a:off x="876300" y="879311"/>
            <a:ext cx="7763078" cy="4149890"/>
          </a:xfrm>
        </p:spPr>
        <p:txBody>
          <a:bodyPr>
            <a:normAutofit/>
          </a:bodyPr>
          <a:lstStyle/>
          <a:p>
            <a:pPr marL="0" indent="0">
              <a:buNone/>
            </a:pPr>
            <a:r>
              <a:rPr lang="en-US" sz="1800" b="0" dirty="0">
                <a:effectLst/>
                <a:latin typeface="Avenir LT Std 55 Roman" panose="020B0503020203020204" pitchFamily="34" charset="0"/>
              </a:rPr>
              <a:t>In the name of Jesus Christ and by the power of his Cross and his Blood, we bind up the power of any evil spirits and command them not to block our prayers. We bind up the powers of earth, air, water, fire, the netherworld and the satanic forces of nature. We break any curses, hexes or spells sent against us and declare them null and void. We break the assignments of any spirits sent against us and send them to Jesus to deal with them as he will. Lord, we ask you to bless our enemies by sending your Holy Spirit to lead them to repentance and conversion. Furthermore, we bind all interaction and communication in the world of evil spirits as it affects us and our ministry. We ask for the protection of the shed blood of Jesus Christ over _____. </a:t>
            </a:r>
            <a:endParaRPr lang="en-US" dirty="0">
              <a:latin typeface="Avenir LT Std 55 Roman" panose="020B0503020203020204" pitchFamily="34" charset="0"/>
            </a:endParaRPr>
          </a:p>
          <a:p>
            <a:pPr marL="0" indent="0">
              <a:buNone/>
            </a:pPr>
            <a:r>
              <a:rPr lang="en-US" sz="1800" b="0" dirty="0">
                <a:effectLst/>
                <a:latin typeface="Avenir LT Std 55 Roman" panose="020B0503020203020204" pitchFamily="34" charset="0"/>
              </a:rPr>
              <a:t>Thank you, Lord, for your protection and send your angels, especially St. Michael, the Archangel, to help us in the battle. We ask you to guide us in our prayers: share with us your Spirit’s power and compassion. Amen. </a:t>
            </a:r>
            <a:endParaRPr lang="en-US" sz="1600" dirty="0">
              <a:latin typeface="Avenir LT Std 55 Roman" panose="020B0503020203020204" pitchFamily="34" charset="0"/>
            </a:endParaRPr>
          </a:p>
          <a:p>
            <a:pPr marL="0" indent="0">
              <a:buNone/>
            </a:pPr>
            <a:r>
              <a:rPr lang="en-US" sz="1600" dirty="0">
                <a:latin typeface="Avenir LT Std 55 Roman" panose="020B0503020203020204" pitchFamily="34" charset="0"/>
              </a:rPr>
              <a:t>							(</a:t>
            </a:r>
            <a:r>
              <a:rPr lang="en-US" sz="1400" dirty="0">
                <a:latin typeface="Avenir LT Std 55 Roman" panose="020B0503020203020204" pitchFamily="34" charset="0"/>
              </a:rPr>
              <a:t>From </a:t>
            </a:r>
            <a:r>
              <a:rPr lang="en-US" sz="1400" i="1" dirty="0">
                <a:latin typeface="Avenir LT Std 55 Roman" panose="020B0503020203020204" pitchFamily="34" charset="0"/>
              </a:rPr>
              <a:t>Christian Healing Ministries)</a:t>
            </a:r>
          </a:p>
        </p:txBody>
      </p:sp>
    </p:spTree>
    <p:extLst>
      <p:ext uri="{BB962C8B-B14F-4D97-AF65-F5344CB8AC3E}">
        <p14:creationId xmlns:p14="http://schemas.microsoft.com/office/powerpoint/2010/main" val="133046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FB0ED-BCE2-B445-BFCA-5A6335D74503}"/>
              </a:ext>
            </a:extLst>
          </p:cNvPr>
          <p:cNvSpPr>
            <a:spLocks noGrp="1"/>
          </p:cNvSpPr>
          <p:nvPr>
            <p:ph type="title"/>
          </p:nvPr>
        </p:nvSpPr>
        <p:spPr>
          <a:xfrm>
            <a:off x="876300" y="352630"/>
            <a:ext cx="7763078" cy="526682"/>
          </a:xfrm>
        </p:spPr>
        <p:txBody>
          <a:bodyPr/>
          <a:lstStyle/>
          <a:p>
            <a:r>
              <a:rPr lang="en-US" dirty="0"/>
              <a:t>Cutting Free (after prayer)</a:t>
            </a:r>
          </a:p>
        </p:txBody>
      </p:sp>
      <p:sp>
        <p:nvSpPr>
          <p:cNvPr id="3" name="Content Placeholder 2">
            <a:extLst>
              <a:ext uri="{FF2B5EF4-FFF2-40B4-BE49-F238E27FC236}">
                <a16:creationId xmlns:a16="http://schemas.microsoft.com/office/drawing/2014/main" id="{394C333F-EB9E-8745-B0DD-DFB07E5B1B9C}"/>
              </a:ext>
            </a:extLst>
          </p:cNvPr>
          <p:cNvSpPr>
            <a:spLocks noGrp="1"/>
          </p:cNvSpPr>
          <p:nvPr>
            <p:ph idx="1"/>
          </p:nvPr>
        </p:nvSpPr>
        <p:spPr>
          <a:xfrm>
            <a:off x="876300" y="879311"/>
            <a:ext cx="7763078" cy="4149890"/>
          </a:xfrm>
        </p:spPr>
        <p:txBody>
          <a:bodyPr>
            <a:normAutofit fontScale="92500" lnSpcReduction="10000"/>
          </a:bodyPr>
          <a:lstStyle/>
          <a:p>
            <a:pPr marL="0" indent="0">
              <a:buNone/>
            </a:pPr>
            <a:r>
              <a:rPr lang="en-US" sz="1800" b="0" dirty="0">
                <a:effectLst/>
                <a:latin typeface="Avenir LT Std 55 Roman" panose="020B0503020203020204" pitchFamily="34" charset="0"/>
              </a:rPr>
              <a:t>Lord Jesus, thank you for sharing with us your wonderful ministry of healing and deliverance. Thank you for the healings we have seen and experienced today. We realize that the sickness and evil we encounter is more than our humanity can bear, so cleanse us of any sadness, negativity or despair that we may have picked up. If our ministry has tempted us to anger, impatience or lust, cleanse us of those temptations and replace them with love, joy and peace. If any evil spirits have attached themselves to us or oppressed us in any way, we command you, spirits of earth, air, fire, water, the netherworld or the satanic forces of nature, to depart—now—and go straight to Jesus Christ for him to deal with you as he will. </a:t>
            </a:r>
            <a:endParaRPr lang="en-US" sz="1400" dirty="0">
              <a:latin typeface="Avenir LT Std 55 Roman" panose="020B0503020203020204" pitchFamily="34" charset="0"/>
            </a:endParaRPr>
          </a:p>
          <a:p>
            <a:pPr marL="0" indent="0">
              <a:buNone/>
            </a:pPr>
            <a:r>
              <a:rPr lang="en-US" sz="1800" b="0" dirty="0">
                <a:effectLst/>
                <a:latin typeface="Avenir LT Std 55 Roman" panose="020B0503020203020204" pitchFamily="34" charset="0"/>
              </a:rPr>
              <a:t>Come Holy Spirit: renew us—fill us anew with your power, your life and your joy. Strengthen us where we have felt weak and clothe us with your light. Fill us with life. Lord Jesus, please send your holy angels to minister to us and our families—guard us and protect us from all sickness, harm and accidents. (Give us a safe trip home.) We praise you now and forever, Father, Son and Holy Spirit, and we ask these things in Jesus’ Holy Name that he may be glorified. Amen. </a:t>
            </a:r>
            <a:endParaRPr lang="en-US" sz="1400" dirty="0">
              <a:latin typeface="Avenir LT Std 55 Roman" panose="020B0503020203020204" pitchFamily="34" charset="0"/>
            </a:endParaRPr>
          </a:p>
          <a:p>
            <a:pPr marL="0" indent="0">
              <a:buNone/>
            </a:pPr>
            <a:r>
              <a:rPr lang="en-US" sz="1600" dirty="0">
                <a:latin typeface="Avenir LT Std 55 Roman" panose="020B0503020203020204" pitchFamily="34" charset="0"/>
              </a:rPr>
              <a:t>							(</a:t>
            </a:r>
            <a:r>
              <a:rPr lang="en-US" sz="1400" dirty="0">
                <a:latin typeface="Avenir LT Std 55 Roman" panose="020B0503020203020204" pitchFamily="34" charset="0"/>
              </a:rPr>
              <a:t>From </a:t>
            </a:r>
            <a:r>
              <a:rPr lang="en-US" sz="1400" i="1" dirty="0">
                <a:latin typeface="Avenir LT Std 55 Roman" panose="020B0503020203020204" pitchFamily="34" charset="0"/>
              </a:rPr>
              <a:t>Christian Healing Ministries)</a:t>
            </a:r>
          </a:p>
        </p:txBody>
      </p:sp>
    </p:spTree>
    <p:extLst>
      <p:ext uri="{BB962C8B-B14F-4D97-AF65-F5344CB8AC3E}">
        <p14:creationId xmlns:p14="http://schemas.microsoft.com/office/powerpoint/2010/main" val="2937639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CC178-4DA3-7AB0-FBF4-FAC4CD9AA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790D0B-B025-7EDF-7DDE-CC044B884AEA}"/>
              </a:ext>
            </a:extLst>
          </p:cNvPr>
          <p:cNvSpPr>
            <a:spLocks noGrp="1"/>
          </p:cNvSpPr>
          <p:nvPr>
            <p:ph type="ctrTitle"/>
          </p:nvPr>
        </p:nvSpPr>
        <p:spPr>
          <a:xfrm>
            <a:off x="257694" y="343751"/>
            <a:ext cx="7930341" cy="864564"/>
          </a:xfrm>
        </p:spPr>
        <p:txBody>
          <a:bodyPr/>
          <a:lstStyle/>
          <a:p>
            <a:r>
              <a:rPr lang="en-US" sz="4000" cap="small" dirty="0"/>
              <a:t>Growing in Spiritual Authority</a:t>
            </a:r>
          </a:p>
        </p:txBody>
      </p:sp>
      <p:sp>
        <p:nvSpPr>
          <p:cNvPr id="3" name="Subtitle 2">
            <a:extLst>
              <a:ext uri="{FF2B5EF4-FFF2-40B4-BE49-F238E27FC236}">
                <a16:creationId xmlns:a16="http://schemas.microsoft.com/office/drawing/2014/main" id="{706D5076-D470-4F1E-D09B-41D94D3D7BD0}"/>
              </a:ext>
            </a:extLst>
          </p:cNvPr>
          <p:cNvSpPr>
            <a:spLocks noGrp="1"/>
          </p:cNvSpPr>
          <p:nvPr>
            <p:ph type="subTitle" idx="1"/>
          </p:nvPr>
        </p:nvSpPr>
        <p:spPr>
          <a:xfrm>
            <a:off x="315886" y="1291442"/>
            <a:ext cx="8246224" cy="3721132"/>
          </a:xfrm>
        </p:spPr>
        <p:txBody>
          <a:bodyPr>
            <a:normAutofit/>
          </a:bodyPr>
          <a:lstStyle/>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Don’t be afraid….    Faith &gt; Fear</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But don’t be naïve </a:t>
            </a:r>
            <a:r>
              <a:rPr lang="en-US" sz="2000" dirty="0">
                <a:solidFill>
                  <a:srgbClr val="000000"/>
                </a:solidFill>
                <a:latin typeface="Avenir LT Std 55 Roman" panose="020B0503020203020204" pitchFamily="34" charset="0"/>
                <a:sym typeface="Wingdings" pitchFamily="2" charset="2"/>
              </a:rPr>
              <a:t></a:t>
            </a:r>
            <a:endParaRPr lang="en-US" sz="2000" dirty="0">
              <a:solidFill>
                <a:srgbClr val="000000"/>
              </a:solidFill>
              <a:latin typeface="Avenir LT Std 55 Roman" panose="020B0503020203020204" pitchFamily="34" charset="0"/>
            </a:endParaRP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Ask the Lord – listening &amp; discernment are vital!</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Ask others… people involved, partners (enlist help!)</a:t>
            </a:r>
            <a:endParaRPr lang="en-US" sz="1700" dirty="0">
              <a:solidFill>
                <a:srgbClr val="000000"/>
              </a:solidFill>
              <a:latin typeface="Avenir LT Std 55 Roman" panose="020B0503020203020204" pitchFamily="34" charset="0"/>
            </a:endParaRP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Spiritual authority is conveyed by God, </a:t>
            </a:r>
            <a:r>
              <a:rPr lang="en-US" i="1" dirty="0"/>
              <a:t>“who has blessed us in the heavenly realms with every spiritual blessing in Christ.” </a:t>
            </a:r>
            <a:r>
              <a:rPr lang="en-US" sz="1400" i="1" dirty="0"/>
              <a:t>Ephesians 1:3</a:t>
            </a:r>
            <a:endParaRPr lang="en-US" sz="1400" i="1" dirty="0">
              <a:solidFill>
                <a:srgbClr val="000000"/>
              </a:solidFill>
              <a:latin typeface="Avenir LT Std 55 Roman" panose="020B0503020203020204" pitchFamily="34" charset="0"/>
            </a:endParaRPr>
          </a:p>
          <a:p>
            <a:pPr marL="457200" indent="-457200">
              <a:buFont typeface="+mj-lt"/>
              <a:buAutoNum type="arabicPeriod"/>
            </a:pPr>
            <a:r>
              <a:rPr lang="en-US" sz="2000" b="1" dirty="0">
                <a:solidFill>
                  <a:srgbClr val="000000"/>
                </a:solidFill>
                <a:latin typeface="Avenir LT Std 55 Roman" panose="020B0503020203020204" pitchFamily="34" charset="0"/>
              </a:rPr>
              <a:t>Practice</a:t>
            </a:r>
            <a:r>
              <a:rPr lang="en-US" sz="2000" dirty="0">
                <a:solidFill>
                  <a:srgbClr val="000000"/>
                </a:solidFill>
                <a:latin typeface="Avenir LT Std 55 Roman" panose="020B0503020203020204" pitchFamily="34" charset="0"/>
              </a:rPr>
              <a:t> the reality – ”chosen/alive/seated with Christ… live worthy… walk in… put on... stand.”</a:t>
            </a:r>
          </a:p>
          <a:p>
            <a:pPr marL="457200" indent="-457200">
              <a:buFont typeface="+mj-lt"/>
              <a:buAutoNum type="arabicPeriod"/>
            </a:pPr>
            <a:r>
              <a:rPr lang="en-US" sz="2000" b="1" dirty="0">
                <a:solidFill>
                  <a:srgbClr val="000000"/>
                </a:solidFill>
                <a:latin typeface="Avenir LT Std 55 Roman" panose="020B0503020203020204" pitchFamily="34" charset="0"/>
              </a:rPr>
              <a:t>Cultivate</a:t>
            </a:r>
            <a:r>
              <a:rPr lang="en-US" sz="2000" dirty="0">
                <a:solidFill>
                  <a:srgbClr val="000000"/>
                </a:solidFill>
                <a:latin typeface="Avenir LT Std 55 Roman" panose="020B0503020203020204" pitchFamily="34" charset="0"/>
              </a:rPr>
              <a:t> the soil – intimacy, obedience, Christlike character, risky faith, growth in fruits of the Spirit… </a:t>
            </a:r>
            <a:endParaRPr lang="en-US" sz="1700" dirty="0">
              <a:solidFill>
                <a:srgbClr val="000000"/>
              </a:solidFill>
              <a:latin typeface="Avenir LT Std 55 Roman" panose="020B0503020203020204" pitchFamily="34" charset="0"/>
            </a:endParaRPr>
          </a:p>
          <a:p>
            <a:pPr marL="285750" indent="-285750">
              <a:buFont typeface="Arial" panose="020B0604020202020204" pitchFamily="34" charset="0"/>
              <a:buChar char="•"/>
            </a:pPr>
            <a:endParaRPr lang="en-US" sz="2000" dirty="0">
              <a:solidFill>
                <a:srgbClr val="000000"/>
              </a:solidFill>
              <a:latin typeface="Avenir LT Std 55 Roman" panose="020B0503020203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43811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700391" y="343751"/>
            <a:ext cx="6858000" cy="864564"/>
          </a:xfrm>
        </p:spPr>
        <p:txBody>
          <a:bodyPr/>
          <a:lstStyle/>
          <a:p>
            <a:r>
              <a:rPr lang="en-US" sz="4000" cap="small" dirty="0"/>
              <a:t>Further Resources</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814690" y="1313411"/>
            <a:ext cx="7556225" cy="3486338"/>
          </a:xfrm>
        </p:spPr>
        <p:txBody>
          <a:bodyPr>
            <a:normAutofit fontScale="55000" lnSpcReduction="20000"/>
          </a:bodyPr>
          <a:lstStyle/>
          <a:p>
            <a:pPr marL="0" marR="0">
              <a:buNone/>
            </a:pPr>
            <a:r>
              <a:rPr lang="en-US" sz="2500" i="1" u="sng" kern="100" dirty="0">
                <a:effectLst/>
                <a:latin typeface="Avenir LT Std 55 Roman" panose="020B0503020203020204" pitchFamily="34" charset="0"/>
                <a:ea typeface="Aptos" panose="020B0004020202020204" pitchFamily="34" charset="0"/>
                <a:cs typeface="Times New Roman" panose="02020603050405020304" pitchFamily="18" charset="0"/>
              </a:rPr>
              <a:t>Deliverance From Evil Spirits: A Practical Manual</a:t>
            </a: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 by Francis MacNutt (Catholic)</a:t>
            </a:r>
          </a:p>
          <a:p>
            <a:pPr marL="0" marR="0">
              <a:buNone/>
            </a:pPr>
            <a:r>
              <a:rPr lang="en-US" sz="2200" kern="100" dirty="0">
                <a:effectLst/>
                <a:latin typeface="Avenir LT Std 55 Roman" panose="020B0503020203020204" pitchFamily="34" charset="0"/>
                <a:ea typeface="Aptos" panose="020B0004020202020204" pitchFamily="34" charset="0"/>
                <a:cs typeface="Times New Roman" panose="02020603050405020304" pitchFamily="18" charset="0"/>
              </a:rPr>
              <a:t> </a:t>
            </a:r>
          </a:p>
          <a:p>
            <a:pPr marL="0" marR="0">
              <a:buNone/>
            </a:pPr>
            <a:r>
              <a:rPr lang="en-US" sz="2500" i="1" u="sng" kern="100" dirty="0">
                <a:effectLst/>
                <a:latin typeface="Avenir LT Std 55 Roman" panose="020B0503020203020204" pitchFamily="34" charset="0"/>
                <a:ea typeface="Aptos" panose="020B0004020202020204" pitchFamily="34" charset="0"/>
                <a:cs typeface="Times New Roman" panose="02020603050405020304" pitchFamily="18" charset="0"/>
              </a:rPr>
              <a:t>Defeating Dark Angels: Breaking Demonic Oppression in the Believer’s Life</a:t>
            </a: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 by Charles Kraft (Fuller Seminary)</a:t>
            </a:r>
          </a:p>
          <a:p>
            <a:pPr marL="0" marR="0">
              <a:buNone/>
            </a:pPr>
            <a:r>
              <a:rPr lang="en-US" sz="2200" kern="100" dirty="0">
                <a:effectLst/>
                <a:latin typeface="Avenir LT Std 55 Roman" panose="020B0503020203020204" pitchFamily="34" charset="0"/>
                <a:ea typeface="Aptos" panose="020B0004020202020204" pitchFamily="34" charset="0"/>
                <a:cs typeface="Times New Roman" panose="02020603050405020304" pitchFamily="18" charset="0"/>
              </a:rPr>
              <a:t> </a:t>
            </a:r>
          </a:p>
          <a:p>
            <a:pPr marL="0" marR="0">
              <a:buNone/>
            </a:pP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Bible Project videos: </a:t>
            </a:r>
          </a:p>
          <a:p>
            <a:pPr marL="342900" marR="0" lvl="0" indent="-342900">
              <a:buFont typeface="Symbol" pitchFamily="2" charset="2"/>
              <a:buChar char=""/>
            </a:pP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Spiritual Beings series</a:t>
            </a:r>
          </a:p>
          <a:p>
            <a:pPr marL="342900" marR="0" lvl="0" indent="-342900">
              <a:buFont typeface="Symbol" pitchFamily="2" charset="2"/>
              <a:buChar char=""/>
            </a:pP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Chaos Dragon</a:t>
            </a:r>
          </a:p>
          <a:p>
            <a:pPr marL="0" marR="0">
              <a:buNone/>
            </a:pPr>
            <a:r>
              <a:rPr lang="en-US" sz="2200" kern="100" dirty="0">
                <a:effectLst/>
                <a:latin typeface="Avenir LT Std 55 Roman" panose="020B0503020203020204" pitchFamily="34" charset="0"/>
                <a:ea typeface="Aptos" panose="020B0004020202020204" pitchFamily="34" charset="0"/>
                <a:cs typeface="Times New Roman" panose="02020603050405020304" pitchFamily="18" charset="0"/>
              </a:rPr>
              <a:t> </a:t>
            </a:r>
          </a:p>
          <a:p>
            <a:pPr marL="0" marR="0">
              <a:buNone/>
            </a:pPr>
            <a:r>
              <a:rPr lang="en-US" sz="2500" i="1" u="sng" kern="100" dirty="0">
                <a:effectLst/>
                <a:latin typeface="Avenir LT Std 55 Roman" panose="020B0503020203020204" pitchFamily="34" charset="0"/>
                <a:ea typeface="Aptos" panose="020B0004020202020204" pitchFamily="34" charset="0"/>
                <a:cs typeface="Times New Roman" panose="02020603050405020304" pitchFamily="18" charset="0"/>
              </a:rPr>
              <a:t>The Theological Foundations of Deliverance Healing</a:t>
            </a:r>
            <a:r>
              <a:rPr lang="en-US" sz="2500" u="sng" kern="100" dirty="0">
                <a:effectLst/>
                <a:latin typeface="Avenir LT Std 55 Roman" panose="020B0503020203020204" pitchFamily="34" charset="0"/>
                <a:ea typeface="Aptos" panose="020B0004020202020204" pitchFamily="34" charset="0"/>
                <a:cs typeface="Times New Roman" panose="02020603050405020304" pitchFamily="18" charset="0"/>
              </a:rPr>
              <a:t> </a:t>
            </a: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by Lawrence Burkholder (Mennonite)</a:t>
            </a:r>
          </a:p>
          <a:p>
            <a:pPr marL="0" marR="0">
              <a:buNone/>
            </a:pPr>
            <a:r>
              <a:rPr lang="en-US" sz="2200" kern="100" dirty="0">
                <a:effectLst/>
                <a:latin typeface="Avenir LT Std 55 Roman" panose="020B0503020203020204" pitchFamily="34" charset="0"/>
                <a:ea typeface="Aptos" panose="020B0004020202020204" pitchFamily="34" charset="0"/>
                <a:cs typeface="Times New Roman" panose="02020603050405020304" pitchFamily="18" charset="0"/>
              </a:rPr>
              <a:t> </a:t>
            </a:r>
          </a:p>
          <a:p>
            <a:pPr marL="0" marR="0">
              <a:buNone/>
            </a:pP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PDF on </a:t>
            </a:r>
            <a:r>
              <a:rPr lang="en-US" sz="2500" i="1" u="sng" kern="100" dirty="0">
                <a:effectLst/>
                <a:latin typeface="Avenir LT Std 55 Roman" panose="020B0503020203020204" pitchFamily="34" charset="0"/>
                <a:ea typeface="Aptos" panose="020B0004020202020204" pitchFamily="34" charset="0"/>
                <a:cs typeface="Times New Roman" panose="02020603050405020304" pitchFamily="18" charset="0"/>
              </a:rPr>
              <a:t>Spiritual Warfare </a:t>
            </a: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by Dr. Alice Brown-Collins and Scott Anderson (InterVarsity)</a:t>
            </a:r>
          </a:p>
          <a:p>
            <a:pPr marL="0" marR="0">
              <a:buNone/>
            </a:pPr>
            <a:r>
              <a:rPr lang="en-US" sz="2200" kern="100" dirty="0">
                <a:effectLst/>
                <a:latin typeface="Avenir LT Std 55 Roman" panose="020B0503020203020204" pitchFamily="34" charset="0"/>
                <a:ea typeface="Aptos" panose="020B0004020202020204" pitchFamily="34" charset="0"/>
                <a:cs typeface="Times New Roman" panose="02020603050405020304" pitchFamily="18" charset="0"/>
              </a:rPr>
              <a:t> </a:t>
            </a:r>
          </a:p>
          <a:p>
            <a:pPr marL="0" marR="0"/>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PDF – </a:t>
            </a:r>
            <a:r>
              <a:rPr lang="en-US" sz="2500" i="1" u="sng" kern="100" dirty="0">
                <a:effectLst/>
                <a:latin typeface="Avenir LT Std 55 Roman" panose="020B0503020203020204" pitchFamily="34" charset="0"/>
                <a:ea typeface="Aptos" panose="020B0004020202020204" pitchFamily="34" charset="0"/>
                <a:cs typeface="Times New Roman" panose="02020603050405020304" pitchFamily="18" charset="0"/>
              </a:rPr>
              <a:t>Protection Prayers </a:t>
            </a:r>
            <a:r>
              <a:rPr lang="en-US" sz="2500" kern="100" dirty="0">
                <a:effectLst/>
                <a:latin typeface="Avenir LT Std 55 Roman" panose="020B0503020203020204" pitchFamily="34" charset="0"/>
                <a:ea typeface="Aptos" panose="020B0004020202020204" pitchFamily="34" charset="0"/>
                <a:cs typeface="Times New Roman" panose="02020603050405020304" pitchFamily="18" charset="0"/>
              </a:rPr>
              <a:t>(InterVarsity)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75148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22767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889462" y="859328"/>
            <a:ext cx="7103225" cy="3424844"/>
          </a:xfrm>
        </p:spPr>
        <p:txBody>
          <a:bodyPr>
            <a:normAutofit lnSpcReduction="10000"/>
          </a:bodyPr>
          <a:lstStyle/>
          <a:p>
            <a:pPr marL="285750" indent="-285750">
              <a:lnSpc>
                <a:spcPct val="200000"/>
              </a:lnSpc>
              <a:buFont typeface="Arial" panose="020B0604020202020204" pitchFamily="34" charset="0"/>
              <a:buChar char="•"/>
            </a:pPr>
            <a:r>
              <a:rPr lang="en-US" sz="2000" dirty="0">
                <a:solidFill>
                  <a:srgbClr val="000000"/>
                </a:solidFill>
                <a:latin typeface="Avenir LT Std 55 Roman" panose="020B0503020203020204" pitchFamily="34" charset="0"/>
              </a:rPr>
              <a:t>Overview of </a:t>
            </a:r>
            <a:r>
              <a:rPr lang="en-US" sz="2000" b="1" dirty="0">
                <a:solidFill>
                  <a:srgbClr val="000000"/>
                </a:solidFill>
                <a:latin typeface="Avenir LT Std 55 Roman" panose="020B0503020203020204" pitchFamily="34" charset="0"/>
              </a:rPr>
              <a:t>spiritual realities</a:t>
            </a:r>
            <a:endParaRPr lang="en-US" sz="1700" b="1" dirty="0">
              <a:solidFill>
                <a:srgbClr val="000000"/>
              </a:solidFill>
              <a:latin typeface="Avenir LT Std 55 Roman" panose="020B0503020203020204" pitchFamily="34" charset="0"/>
            </a:endParaRPr>
          </a:p>
          <a:p>
            <a:pPr marL="285750" indent="-285750">
              <a:lnSpc>
                <a:spcPct val="200000"/>
              </a:lnSpc>
              <a:buFont typeface="Arial" panose="020B0604020202020204" pitchFamily="34" charset="0"/>
              <a:buChar char="•"/>
            </a:pPr>
            <a:r>
              <a:rPr lang="en-US" sz="2000" dirty="0">
                <a:solidFill>
                  <a:srgbClr val="000000"/>
                </a:solidFill>
                <a:latin typeface="Avenir LT Std 55 Roman" panose="020B0503020203020204" pitchFamily="34" charset="0"/>
              </a:rPr>
              <a:t>Possible </a:t>
            </a:r>
            <a:r>
              <a:rPr lang="en-US" sz="2000" b="1" dirty="0">
                <a:solidFill>
                  <a:srgbClr val="000000"/>
                </a:solidFill>
                <a:latin typeface="Avenir LT Std 55 Roman" panose="020B0503020203020204" pitchFamily="34" charset="0"/>
              </a:rPr>
              <a:t>interventions</a:t>
            </a:r>
          </a:p>
          <a:p>
            <a:pPr marL="285750" indent="-285750">
              <a:lnSpc>
                <a:spcPct val="200000"/>
              </a:lnSpc>
              <a:buFont typeface="Arial" panose="020B0604020202020204" pitchFamily="34" charset="0"/>
              <a:buChar char="•"/>
            </a:pPr>
            <a:r>
              <a:rPr lang="en-US" sz="2000" dirty="0">
                <a:solidFill>
                  <a:srgbClr val="000000"/>
                </a:solidFill>
                <a:latin typeface="Avenir LT Std 55 Roman" panose="020B0503020203020204" pitchFamily="34" charset="0"/>
              </a:rPr>
              <a:t>Growing in </a:t>
            </a:r>
            <a:r>
              <a:rPr lang="en-US" sz="2000" b="1" dirty="0">
                <a:solidFill>
                  <a:srgbClr val="000000"/>
                </a:solidFill>
                <a:latin typeface="Avenir LT Std 55 Roman" panose="020B0503020203020204" pitchFamily="34" charset="0"/>
              </a:rPr>
              <a:t>spiritual</a:t>
            </a:r>
            <a:r>
              <a:rPr lang="en-US" sz="2000" dirty="0">
                <a:solidFill>
                  <a:srgbClr val="000000"/>
                </a:solidFill>
                <a:latin typeface="Avenir LT Std 55 Roman" panose="020B0503020203020204" pitchFamily="34" charset="0"/>
              </a:rPr>
              <a:t> </a:t>
            </a:r>
            <a:r>
              <a:rPr lang="en-US" sz="2000" b="1" dirty="0">
                <a:solidFill>
                  <a:srgbClr val="000000"/>
                </a:solidFill>
                <a:latin typeface="Avenir LT Std 55 Roman" panose="020B0503020203020204" pitchFamily="34" charset="0"/>
              </a:rPr>
              <a:t>authority</a:t>
            </a:r>
          </a:p>
          <a:p>
            <a:pPr marL="285750" indent="-285750">
              <a:lnSpc>
                <a:spcPct val="200000"/>
              </a:lnSpc>
              <a:buFont typeface="Arial" panose="020B0604020202020204" pitchFamily="34" charset="0"/>
              <a:buChar char="•"/>
            </a:pPr>
            <a:r>
              <a:rPr lang="en-US" sz="2000" dirty="0">
                <a:solidFill>
                  <a:srgbClr val="000000"/>
                </a:solidFill>
                <a:latin typeface="Avenir LT Std 55 Roman" panose="020B0503020203020204" pitchFamily="34" charset="0"/>
              </a:rPr>
              <a:t>Q &amp; R</a:t>
            </a:r>
          </a:p>
          <a:p>
            <a:pPr marL="285750" indent="-285750">
              <a:lnSpc>
                <a:spcPct val="200000"/>
              </a:lnSpc>
              <a:buFont typeface="Arial" panose="020B0604020202020204" pitchFamily="34" charset="0"/>
              <a:buChar char="•"/>
            </a:pPr>
            <a:r>
              <a:rPr lang="en-US" sz="2000" dirty="0">
                <a:solidFill>
                  <a:srgbClr val="000000"/>
                </a:solidFill>
                <a:latin typeface="Avenir LT Std 55 Roman" panose="020B0503020203020204" pitchFamily="34" charset="0"/>
              </a:rPr>
              <a:t>Prayer</a:t>
            </a:r>
          </a:p>
        </p:txBody>
      </p:sp>
    </p:spTree>
    <p:extLst>
      <p:ext uri="{BB962C8B-B14F-4D97-AF65-F5344CB8AC3E}">
        <p14:creationId xmlns:p14="http://schemas.microsoft.com/office/powerpoint/2010/main" val="407851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548682" y="274320"/>
            <a:ext cx="6666765" cy="1180408"/>
          </a:xfrm>
        </p:spPr>
        <p:txBody>
          <a:bodyPr/>
          <a:lstStyle/>
          <a:p>
            <a:r>
              <a:rPr lang="en-US" sz="3600" cap="small" dirty="0"/>
              <a:t>biblical worldview and </a:t>
            </a:r>
            <a:br>
              <a:rPr lang="en-US" sz="3600" cap="small" dirty="0"/>
            </a:br>
            <a:r>
              <a:rPr lang="en-US" sz="3600" cap="small" dirty="0"/>
              <a:t>spiritual realities</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548682" y="1535777"/>
            <a:ext cx="7473099" cy="3333403"/>
          </a:xfrm>
        </p:spPr>
        <p:txBody>
          <a:bodyPr>
            <a:noAutofit/>
          </a:bodyPr>
          <a:lstStyle/>
          <a:p>
            <a:pPr marL="285750" indent="-285750">
              <a:lnSpc>
                <a:spcPct val="170000"/>
              </a:lnSpc>
              <a:buFont typeface="Arial" panose="020B0604020202020204" pitchFamily="34" charset="0"/>
              <a:buChar char="•"/>
            </a:pPr>
            <a:r>
              <a:rPr lang="en-US" sz="1500" dirty="0">
                <a:solidFill>
                  <a:srgbClr val="000000"/>
                </a:solidFill>
                <a:latin typeface="Avenir LT Std 55 Roman" panose="020B0503020203020204" pitchFamily="34" charset="0"/>
              </a:rPr>
              <a:t>The Hebrew scriptures identify two rebellions – one </a:t>
            </a:r>
            <a:r>
              <a:rPr lang="en-US" sz="1500" b="1" dirty="0">
                <a:solidFill>
                  <a:srgbClr val="000000"/>
                </a:solidFill>
                <a:latin typeface="Avenir LT Std 55 Roman" panose="020B0503020203020204" pitchFamily="34" charset="0"/>
              </a:rPr>
              <a:t>human</a:t>
            </a:r>
            <a:r>
              <a:rPr lang="en-US" sz="1500" dirty="0">
                <a:solidFill>
                  <a:srgbClr val="000000"/>
                </a:solidFill>
                <a:latin typeface="Avenir LT Std 55 Roman" panose="020B0503020203020204" pitchFamily="34" charset="0"/>
              </a:rPr>
              <a:t> and one </a:t>
            </a:r>
            <a:r>
              <a:rPr lang="en-US" sz="1500" b="1" dirty="0">
                <a:solidFill>
                  <a:srgbClr val="000000"/>
                </a:solidFill>
                <a:latin typeface="Avenir LT Std 55 Roman" panose="020B0503020203020204" pitchFamily="34" charset="0"/>
              </a:rPr>
              <a:t>spiritual</a:t>
            </a:r>
            <a:r>
              <a:rPr lang="en-US" sz="1500" dirty="0">
                <a:solidFill>
                  <a:srgbClr val="000000"/>
                </a:solidFill>
                <a:latin typeface="Avenir LT Std 55 Roman" panose="020B0503020203020204" pitchFamily="34" charset="0"/>
              </a:rPr>
              <a:t>.</a:t>
            </a:r>
          </a:p>
          <a:p>
            <a:pPr marL="285750" indent="-285750">
              <a:lnSpc>
                <a:spcPct val="170000"/>
              </a:lnSpc>
              <a:buFont typeface="Arial" panose="020B0604020202020204" pitchFamily="34" charset="0"/>
              <a:buChar char="•"/>
            </a:pPr>
            <a:r>
              <a:rPr lang="en-US" sz="1500" dirty="0">
                <a:solidFill>
                  <a:srgbClr val="000000"/>
                </a:solidFill>
                <a:latin typeface="Avenir LT Std 55 Roman" panose="020B0503020203020204" pitchFamily="34" charset="0"/>
              </a:rPr>
              <a:t>Satan is portrayed not as </a:t>
            </a:r>
            <a:r>
              <a:rPr lang="en-US" sz="1500" u="sng" dirty="0">
                <a:solidFill>
                  <a:srgbClr val="000000"/>
                </a:solidFill>
                <a:latin typeface="Avenir LT Std 55 Roman" panose="020B0503020203020204" pitchFamily="34" charset="0"/>
              </a:rPr>
              <a:t>God</a:t>
            </a:r>
            <a:r>
              <a:rPr lang="en-US" sz="1500" dirty="0">
                <a:solidFill>
                  <a:srgbClr val="000000"/>
                </a:solidFill>
                <a:latin typeface="Avenir LT Std 55 Roman" panose="020B0503020203020204" pitchFamily="34" charset="0"/>
              </a:rPr>
              <a:t>’s rival (He has none!) but as </a:t>
            </a:r>
            <a:r>
              <a:rPr lang="en-US" sz="1500" u="sng" dirty="0">
                <a:solidFill>
                  <a:srgbClr val="000000"/>
                </a:solidFill>
                <a:latin typeface="Avenir LT Std 55 Roman" panose="020B0503020203020204" pitchFamily="34" charset="0"/>
              </a:rPr>
              <a:t>Creation</a:t>
            </a:r>
            <a:r>
              <a:rPr lang="en-US" sz="1500" dirty="0">
                <a:solidFill>
                  <a:srgbClr val="000000"/>
                </a:solidFill>
                <a:latin typeface="Avenir LT Std 55 Roman" panose="020B0503020203020204" pitchFamily="34" charset="0"/>
              </a:rPr>
              <a:t>’s – seeking to bring chaos, darkness, death, destruction.</a:t>
            </a:r>
          </a:p>
          <a:p>
            <a:pPr marL="285750" indent="-285750">
              <a:lnSpc>
                <a:spcPct val="170000"/>
              </a:lnSpc>
              <a:buFont typeface="Arial" panose="020B0604020202020204" pitchFamily="34" charset="0"/>
              <a:buChar char="•"/>
            </a:pPr>
            <a:r>
              <a:rPr lang="en-US" sz="1500" dirty="0">
                <a:solidFill>
                  <a:srgbClr val="000000"/>
                </a:solidFill>
                <a:latin typeface="Avenir LT Std 55 Roman" panose="020B0503020203020204" pitchFamily="34" charset="0"/>
              </a:rPr>
              <a:t>YHWH is much more powerful </a:t>
            </a:r>
            <a:r>
              <a:rPr lang="en-US" sz="1500" dirty="0">
                <a:solidFill>
                  <a:srgbClr val="000000"/>
                </a:solidFill>
                <a:latin typeface="Avenir LT Std 55 Roman" panose="020B0503020203020204" pitchFamily="34" charset="0"/>
                <a:sym typeface="Wingdings" pitchFamily="2" charset="2"/>
              </a:rPr>
              <a:t> w</a:t>
            </a:r>
            <a:r>
              <a:rPr lang="en-US" sz="1500" dirty="0">
                <a:solidFill>
                  <a:srgbClr val="000000"/>
                </a:solidFill>
                <a:latin typeface="Avenir LT Std 55 Roman" panose="020B0503020203020204" pitchFamily="34" charset="0"/>
              </a:rPr>
              <a:t>e should have </a:t>
            </a:r>
            <a:r>
              <a:rPr lang="en-US" sz="1500" b="1" dirty="0">
                <a:solidFill>
                  <a:srgbClr val="000000"/>
                </a:solidFill>
                <a:latin typeface="Avenir LT Std 55 Roman" panose="020B0503020203020204" pitchFamily="34" charset="0"/>
              </a:rPr>
              <a:t>FAITH</a:t>
            </a:r>
            <a:r>
              <a:rPr lang="en-US" sz="1500" dirty="0">
                <a:solidFill>
                  <a:srgbClr val="000000"/>
                </a:solidFill>
                <a:latin typeface="Avenir LT Std 55 Roman" panose="020B0503020203020204" pitchFamily="34" charset="0"/>
              </a:rPr>
              <a:t> and </a:t>
            </a:r>
            <a:r>
              <a:rPr lang="en-US" sz="1500" b="1" dirty="0">
                <a:solidFill>
                  <a:srgbClr val="000000"/>
                </a:solidFill>
                <a:latin typeface="Avenir LT Std 55 Roman" panose="020B0503020203020204" pitchFamily="34" charset="0"/>
              </a:rPr>
              <a:t>HOPE!    </a:t>
            </a:r>
            <a:endParaRPr lang="en-US" sz="1500" dirty="0">
              <a:solidFill>
                <a:srgbClr val="000000"/>
              </a:solidFill>
              <a:latin typeface="Avenir LT Std 55 Roman" panose="020B0503020203020204" pitchFamily="34" charset="0"/>
            </a:endParaRPr>
          </a:p>
          <a:p>
            <a:pPr marL="285750" indent="-285750">
              <a:lnSpc>
                <a:spcPct val="170000"/>
              </a:lnSpc>
              <a:buFont typeface="Arial" panose="020B0604020202020204" pitchFamily="34" charset="0"/>
              <a:buChar char="•"/>
            </a:pPr>
            <a:r>
              <a:rPr lang="en-US" sz="1500" dirty="0">
                <a:solidFill>
                  <a:srgbClr val="000000"/>
                </a:solidFill>
                <a:latin typeface="Avenir LT Std 55 Roman" panose="020B0503020203020204" pitchFamily="34" charset="0"/>
              </a:rPr>
              <a:t>The NT writings (Jesus, Paul, others) </a:t>
            </a:r>
            <a:r>
              <a:rPr lang="en-US" sz="1500" b="1" dirty="0">
                <a:solidFill>
                  <a:srgbClr val="000000"/>
                </a:solidFill>
                <a:latin typeface="Avenir LT Std 55 Roman" panose="020B0503020203020204" pitchFamily="34" charset="0"/>
              </a:rPr>
              <a:t>confirm</a:t>
            </a:r>
            <a:r>
              <a:rPr lang="en-US" sz="1500" dirty="0">
                <a:solidFill>
                  <a:srgbClr val="000000"/>
                </a:solidFill>
                <a:latin typeface="Avenir LT Std 55 Roman" panose="020B0503020203020204" pitchFamily="34" charset="0"/>
              </a:rPr>
              <a:t> </a:t>
            </a:r>
            <a:r>
              <a:rPr lang="en-US" sz="1500" b="1" dirty="0">
                <a:solidFill>
                  <a:srgbClr val="000000"/>
                </a:solidFill>
                <a:latin typeface="Avenir LT Std 55 Roman" panose="020B0503020203020204" pitchFamily="34" charset="0"/>
              </a:rPr>
              <a:t>&amp;</a:t>
            </a:r>
            <a:r>
              <a:rPr lang="en-US" sz="1500" dirty="0">
                <a:solidFill>
                  <a:srgbClr val="000000"/>
                </a:solidFill>
                <a:latin typeface="Avenir LT Std 55 Roman" panose="020B0503020203020204" pitchFamily="34" charset="0"/>
              </a:rPr>
              <a:t> </a:t>
            </a:r>
            <a:r>
              <a:rPr lang="en-US" sz="1500" b="1" dirty="0">
                <a:solidFill>
                  <a:srgbClr val="000000"/>
                </a:solidFill>
                <a:latin typeface="Avenir LT Std 55 Roman" panose="020B0503020203020204" pitchFamily="34" charset="0"/>
              </a:rPr>
              <a:t>elucidate</a:t>
            </a:r>
            <a:r>
              <a:rPr lang="en-US" sz="1500" dirty="0">
                <a:solidFill>
                  <a:srgbClr val="000000"/>
                </a:solidFill>
                <a:latin typeface="Avenir LT Std 55 Roman" panose="020B0503020203020204" pitchFamily="34" charset="0"/>
              </a:rPr>
              <a:t> this view.</a:t>
            </a:r>
          </a:p>
          <a:p>
            <a:pPr marL="285750" indent="-285750">
              <a:lnSpc>
                <a:spcPct val="170000"/>
              </a:lnSpc>
              <a:buFont typeface="Arial" panose="020B0604020202020204" pitchFamily="34" charset="0"/>
              <a:buChar char="•"/>
            </a:pPr>
            <a:r>
              <a:rPr lang="en-US" sz="1500" dirty="0">
                <a:solidFill>
                  <a:srgbClr val="000000"/>
                </a:solidFill>
                <a:latin typeface="Avenir LT Std 55 Roman" panose="020B0503020203020204" pitchFamily="34" charset="0"/>
              </a:rPr>
              <a:t>As the Kingdom of God advances, enemy spiritual powers attack and resist this advance…</a:t>
            </a:r>
          </a:p>
        </p:txBody>
      </p:sp>
      <p:pic>
        <p:nvPicPr>
          <p:cNvPr id="5" name="Picture 4" descr="A red and black sign with a cross&#10;&#10;Description automatically generated">
            <a:extLst>
              <a:ext uri="{FF2B5EF4-FFF2-40B4-BE49-F238E27FC236}">
                <a16:creationId xmlns:a16="http://schemas.microsoft.com/office/drawing/2014/main" id="{D4F104A5-F1A9-18D3-B991-75DB22F991C0}"/>
              </a:ext>
            </a:extLst>
          </p:cNvPr>
          <p:cNvPicPr>
            <a:picLocks noChangeAspect="1"/>
          </p:cNvPicPr>
          <p:nvPr/>
        </p:nvPicPr>
        <p:blipFill>
          <a:blip r:embed="rId2"/>
          <a:stretch>
            <a:fillRect/>
          </a:stretch>
        </p:blipFill>
        <p:spPr>
          <a:xfrm>
            <a:off x="6992851" y="2984269"/>
            <a:ext cx="671830" cy="671830"/>
          </a:xfrm>
          <a:prstGeom prst="rect">
            <a:avLst/>
          </a:prstGeom>
        </p:spPr>
      </p:pic>
    </p:spTree>
    <p:extLst>
      <p:ext uri="{BB962C8B-B14F-4D97-AF65-F5344CB8AC3E}">
        <p14:creationId xmlns:p14="http://schemas.microsoft.com/office/powerpoint/2010/main" val="3753490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953484" y="286601"/>
            <a:ext cx="5079923" cy="440258"/>
          </a:xfrm>
        </p:spPr>
        <p:txBody>
          <a:bodyPr/>
          <a:lstStyle/>
          <a:p>
            <a:r>
              <a:rPr lang="en-US" sz="2800" cap="small" dirty="0"/>
              <a:t>Jesus Confronting Evil</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473825" y="798023"/>
            <a:ext cx="8370917" cy="3981796"/>
          </a:xfrm>
        </p:spPr>
        <p:txBody>
          <a:bodyPr>
            <a:noAutofit/>
          </a:bodyPr>
          <a:lstStyle/>
          <a:p>
            <a:pPr>
              <a:lnSpc>
                <a:spcPct val="150000"/>
              </a:lnSpc>
            </a:pPr>
            <a:r>
              <a:rPr lang="en-US" sz="1200" i="1" baseline="30000" dirty="0">
                <a:latin typeface="Avenir Book" panose="02000503020000020003" pitchFamily="2" charset="0"/>
              </a:rPr>
              <a:t>Mark 1:11 </a:t>
            </a:r>
            <a:r>
              <a:rPr lang="en-US" sz="1200" i="1" dirty="0">
                <a:latin typeface="Avenir Book" panose="02000503020000020003" pitchFamily="2" charset="0"/>
              </a:rPr>
              <a:t>And a voice came from heaven: “</a:t>
            </a:r>
            <a:r>
              <a:rPr lang="en-US" sz="1200" i="1" u="sng" dirty="0">
                <a:latin typeface="Avenir Book" panose="02000503020000020003" pitchFamily="2" charset="0"/>
              </a:rPr>
              <a:t>You are my Son</a:t>
            </a:r>
            <a:r>
              <a:rPr lang="en-US" sz="1200" i="1" dirty="0">
                <a:latin typeface="Avenir Book" panose="02000503020000020003" pitchFamily="2" charset="0"/>
              </a:rPr>
              <a:t>, whom I love; with you I am well pleased.” </a:t>
            </a:r>
            <a:r>
              <a:rPr lang="en-US" sz="1200" i="1" baseline="30000" dirty="0">
                <a:latin typeface="Avenir Book" panose="02000503020000020003" pitchFamily="2" charset="0"/>
              </a:rPr>
              <a:t>12</a:t>
            </a:r>
            <a:r>
              <a:rPr lang="en-US" sz="1200" i="1" dirty="0">
                <a:latin typeface="Avenir Book" panose="02000503020000020003" pitchFamily="2" charset="0"/>
              </a:rPr>
              <a:t> At once the Spirit sent him out into the wilderness, </a:t>
            </a:r>
            <a:r>
              <a:rPr lang="en-US" sz="1200" i="1" baseline="30000" dirty="0">
                <a:latin typeface="Avenir Book" panose="02000503020000020003" pitchFamily="2" charset="0"/>
              </a:rPr>
              <a:t>13</a:t>
            </a:r>
            <a:r>
              <a:rPr lang="en-US" sz="1200" i="1" dirty="0">
                <a:latin typeface="Avenir Book" panose="02000503020000020003" pitchFamily="2" charset="0"/>
              </a:rPr>
              <a:t> and he was in the wilderness forty days, </a:t>
            </a:r>
            <a:r>
              <a:rPr lang="en-US" sz="1200" i="1" u="sng" dirty="0">
                <a:latin typeface="Avenir Book" panose="02000503020000020003" pitchFamily="2" charset="0"/>
              </a:rPr>
              <a:t>being tempted by Satan. He was with the wild animals, and angels attended him</a:t>
            </a:r>
            <a:r>
              <a:rPr lang="en-US" sz="1200" i="1" dirty="0">
                <a:latin typeface="Avenir Book" panose="02000503020000020003" pitchFamily="2" charset="0"/>
              </a:rPr>
              <a:t>…    </a:t>
            </a:r>
            <a:r>
              <a:rPr lang="en-US" sz="1200" i="1" baseline="30000" dirty="0">
                <a:latin typeface="Avenir Book" panose="02000503020000020003" pitchFamily="2" charset="0"/>
              </a:rPr>
              <a:t>14 </a:t>
            </a:r>
            <a:r>
              <a:rPr lang="en-US" sz="1200" i="1" dirty="0">
                <a:latin typeface="Avenir Book" panose="02000503020000020003" pitchFamily="2" charset="0"/>
              </a:rPr>
              <a:t>After John was put in prison, Jesus went into Galilee, </a:t>
            </a:r>
            <a:r>
              <a:rPr lang="en-US" sz="1200" i="1" u="sng" dirty="0">
                <a:latin typeface="Avenir Book" panose="02000503020000020003" pitchFamily="2" charset="0"/>
              </a:rPr>
              <a:t>proclaiming the good news of God. </a:t>
            </a:r>
            <a:r>
              <a:rPr lang="en-US" sz="1200" i="1" u="sng" baseline="30000" dirty="0">
                <a:latin typeface="Avenir Book" panose="02000503020000020003" pitchFamily="2" charset="0"/>
              </a:rPr>
              <a:t>15 </a:t>
            </a:r>
            <a:r>
              <a:rPr lang="en-US" sz="1200" i="1" u="sng" dirty="0">
                <a:latin typeface="Avenir Book" panose="02000503020000020003" pitchFamily="2" charset="0"/>
              </a:rPr>
              <a:t>“The time has come,” he said. “The kingdom of God has come near. Repent and believe the good news</a:t>
            </a:r>
            <a:r>
              <a:rPr lang="en-US" sz="1200" i="1" dirty="0">
                <a:latin typeface="Avenir Book" panose="02000503020000020003" pitchFamily="2" charset="0"/>
              </a:rPr>
              <a:t>!”…     </a:t>
            </a:r>
            <a:r>
              <a:rPr lang="en-US" sz="1200" i="1" baseline="30000" dirty="0">
                <a:latin typeface="Avenir Book" panose="02000503020000020003" pitchFamily="2" charset="0"/>
              </a:rPr>
              <a:t>23</a:t>
            </a:r>
            <a:r>
              <a:rPr lang="en-US" sz="1200" i="1" dirty="0">
                <a:latin typeface="Avenir Book" panose="02000503020000020003" pitchFamily="2" charset="0"/>
              </a:rPr>
              <a:t> Just then a man in their synagogue (with an unclean spirit) cried out, </a:t>
            </a:r>
            <a:r>
              <a:rPr lang="en-US" sz="1200" i="1" baseline="30000" dirty="0">
                <a:latin typeface="Avenir Book" panose="02000503020000020003" pitchFamily="2" charset="0"/>
              </a:rPr>
              <a:t>24</a:t>
            </a:r>
            <a:r>
              <a:rPr lang="en-US" sz="1200" i="1" dirty="0">
                <a:latin typeface="Avenir Book" panose="02000503020000020003" pitchFamily="2" charset="0"/>
              </a:rPr>
              <a:t> “</a:t>
            </a:r>
            <a:r>
              <a:rPr lang="en-US" sz="1200" i="1" u="sng" dirty="0">
                <a:latin typeface="Avenir Book" panose="02000503020000020003" pitchFamily="2" charset="0"/>
              </a:rPr>
              <a:t>What do you want with us, Jesus of Nazareth? Have you come to destroy us? I know who you are—the Holy One of God</a:t>
            </a:r>
            <a:r>
              <a:rPr lang="en-US" sz="1200" i="1" dirty="0">
                <a:latin typeface="Avenir Book" panose="02000503020000020003" pitchFamily="2" charset="0"/>
              </a:rPr>
              <a:t>!” </a:t>
            </a:r>
            <a:r>
              <a:rPr lang="en-US" sz="1200" i="1" baseline="30000" dirty="0">
                <a:latin typeface="Avenir Book" panose="02000503020000020003" pitchFamily="2" charset="0"/>
              </a:rPr>
              <a:t>25</a:t>
            </a:r>
            <a:r>
              <a:rPr lang="en-US" sz="1200" i="1" dirty="0">
                <a:latin typeface="Avenir Book" panose="02000503020000020003" pitchFamily="2" charset="0"/>
              </a:rPr>
              <a:t> “Be quiet!” said Jesus sternly. “Come out of him!” </a:t>
            </a:r>
            <a:r>
              <a:rPr lang="en-US" sz="1200" i="1" baseline="30000" dirty="0">
                <a:latin typeface="Avenir Book" panose="02000503020000020003" pitchFamily="2" charset="0"/>
              </a:rPr>
              <a:t>26</a:t>
            </a:r>
            <a:r>
              <a:rPr lang="en-US" sz="1200" i="1" dirty="0">
                <a:latin typeface="Avenir Book" panose="02000503020000020003" pitchFamily="2" charset="0"/>
              </a:rPr>
              <a:t> The impure spirit shook the man violently and came out of him with a shriek. </a:t>
            </a:r>
            <a:r>
              <a:rPr lang="en-US" sz="1200" i="1" baseline="30000" dirty="0">
                <a:latin typeface="Avenir Book" panose="02000503020000020003" pitchFamily="2" charset="0"/>
              </a:rPr>
              <a:t>27</a:t>
            </a:r>
            <a:r>
              <a:rPr lang="en-US" sz="1200" i="1" dirty="0">
                <a:latin typeface="Avenir Book" panose="02000503020000020003" pitchFamily="2" charset="0"/>
              </a:rPr>
              <a:t> The people were all so amazed that they asked each other, “What is this? A new teaching—and with authority! He even gives orders to impure spirits and they obey him.”…   </a:t>
            </a:r>
            <a:r>
              <a:rPr lang="en-US" sz="1200" i="1" baseline="30000" dirty="0">
                <a:latin typeface="Avenir Book" panose="02000503020000020003" pitchFamily="2" charset="0"/>
              </a:rPr>
              <a:t>32</a:t>
            </a:r>
            <a:r>
              <a:rPr lang="en-US" sz="1200" i="1" dirty="0">
                <a:latin typeface="Avenir Book" panose="02000503020000020003" pitchFamily="2" charset="0"/>
              </a:rPr>
              <a:t> That evening after sunset </a:t>
            </a:r>
            <a:r>
              <a:rPr lang="en-US" sz="1200" i="1" dirty="0">
                <a:highlight>
                  <a:srgbClr val="FFFF00"/>
                </a:highlight>
                <a:latin typeface="Avenir Book" panose="02000503020000020003" pitchFamily="2" charset="0"/>
              </a:rPr>
              <a:t>the people brought to Jesus all the sick and (demonized.) </a:t>
            </a:r>
            <a:r>
              <a:rPr lang="en-US" sz="1200" i="1" baseline="30000" dirty="0">
                <a:highlight>
                  <a:srgbClr val="FFFF00"/>
                </a:highlight>
                <a:latin typeface="Avenir Book" panose="02000503020000020003" pitchFamily="2" charset="0"/>
              </a:rPr>
              <a:t>33</a:t>
            </a:r>
            <a:r>
              <a:rPr lang="en-US" sz="1200" i="1" dirty="0">
                <a:highlight>
                  <a:srgbClr val="FFFF00"/>
                </a:highlight>
                <a:latin typeface="Avenir Book" panose="02000503020000020003" pitchFamily="2" charset="0"/>
              </a:rPr>
              <a:t> The whole town gathered at the door, </a:t>
            </a:r>
            <a:r>
              <a:rPr lang="en-US" sz="1200" i="1" baseline="30000" dirty="0">
                <a:highlight>
                  <a:srgbClr val="FFFF00"/>
                </a:highlight>
                <a:latin typeface="Avenir Book" panose="02000503020000020003" pitchFamily="2" charset="0"/>
              </a:rPr>
              <a:t>34</a:t>
            </a:r>
            <a:r>
              <a:rPr lang="en-US" sz="1200" i="1" dirty="0">
                <a:highlight>
                  <a:srgbClr val="FFFF00"/>
                </a:highlight>
                <a:latin typeface="Avenir Book" panose="02000503020000020003" pitchFamily="2" charset="0"/>
              </a:rPr>
              <a:t> and Jesus healed many who had various diseases. He also drove out many demons</a:t>
            </a:r>
            <a:r>
              <a:rPr lang="en-US" sz="1200" i="1" dirty="0">
                <a:latin typeface="Avenir Book" panose="02000503020000020003" pitchFamily="2" charset="0"/>
              </a:rPr>
              <a:t>, but he would not let the demons speak because they knew who he was.</a:t>
            </a:r>
          </a:p>
          <a:p>
            <a:pPr>
              <a:lnSpc>
                <a:spcPct val="150000"/>
              </a:lnSpc>
            </a:pPr>
            <a:endParaRPr lang="en-US" sz="1200" i="1" dirty="0">
              <a:latin typeface="Avenir Book" panose="02000503020000020003" pitchFamily="2" charset="0"/>
            </a:endParaRPr>
          </a:p>
          <a:p>
            <a:pPr algn="ctr">
              <a:lnSpc>
                <a:spcPct val="150000"/>
              </a:lnSpc>
            </a:pPr>
            <a:r>
              <a:rPr lang="en-US" sz="1400" i="1" dirty="0">
                <a:latin typeface="Avenir Book" panose="02000503020000020003" pitchFamily="2" charset="0"/>
              </a:rPr>
              <a:t>The reason the Son of God appeared was to destroy the devil’s work. </a:t>
            </a:r>
            <a:r>
              <a:rPr lang="en-US" sz="1200" i="1" dirty="0">
                <a:latin typeface="Avenir Book" panose="02000503020000020003" pitchFamily="2" charset="0"/>
              </a:rPr>
              <a:t>1 John 3:8</a:t>
            </a:r>
          </a:p>
        </p:txBody>
      </p:sp>
    </p:spTree>
    <p:extLst>
      <p:ext uri="{BB962C8B-B14F-4D97-AF65-F5344CB8AC3E}">
        <p14:creationId xmlns:p14="http://schemas.microsoft.com/office/powerpoint/2010/main" val="3228007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770604" y="444543"/>
            <a:ext cx="5921141" cy="440258"/>
          </a:xfrm>
        </p:spPr>
        <p:txBody>
          <a:bodyPr/>
          <a:lstStyle/>
          <a:p>
            <a:r>
              <a:rPr lang="en-US" sz="2800" cap="small" dirty="0"/>
              <a:t>Jesus Sends out Ministers</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457200" y="1178329"/>
            <a:ext cx="8370917" cy="3859183"/>
          </a:xfrm>
        </p:spPr>
        <p:txBody>
          <a:bodyPr>
            <a:noAutofit/>
          </a:bodyPr>
          <a:lstStyle/>
          <a:p>
            <a:pPr>
              <a:lnSpc>
                <a:spcPct val="150000"/>
              </a:lnSpc>
            </a:pPr>
            <a:r>
              <a:rPr lang="en-US" sz="1400" i="1" dirty="0">
                <a:latin typeface="Avenir Book" panose="02000503020000020003" pitchFamily="2" charset="0"/>
              </a:rPr>
              <a:t>Jesus called his twelve disciples to him and gave them authority to drive out impure spirits and to heal every disease and sickness… “As you go, proclaim this message: ‘The kingdom of heaven has come near.’ 8 Heal the sick, raise the dead, cleanse those who have leprosy, drive out demons. Freely you have received; freely give.”  </a:t>
            </a:r>
            <a:r>
              <a:rPr lang="en-US" sz="1200" i="1" dirty="0">
                <a:latin typeface="Avenir Book" panose="02000503020000020003" pitchFamily="2" charset="0"/>
              </a:rPr>
              <a:t>Matthew 10:1, 7-8</a:t>
            </a:r>
          </a:p>
          <a:p>
            <a:pPr>
              <a:lnSpc>
                <a:spcPct val="150000"/>
              </a:lnSpc>
            </a:pPr>
            <a:r>
              <a:rPr lang="en-US" sz="1400" i="1" dirty="0">
                <a:latin typeface="Avenir Book" panose="02000503020000020003" pitchFamily="2" charset="0"/>
              </a:rPr>
              <a:t>When Jesus had called the Twelve together, he gave them power and authority to </a:t>
            </a:r>
            <a:r>
              <a:rPr lang="en-US" sz="1400" i="1" dirty="0">
                <a:highlight>
                  <a:srgbClr val="FFFF00"/>
                </a:highlight>
                <a:latin typeface="Avenir Book" panose="02000503020000020003" pitchFamily="2" charset="0"/>
              </a:rPr>
              <a:t>drive out </a:t>
            </a:r>
            <a:r>
              <a:rPr lang="en-US" sz="1400" i="1" dirty="0">
                <a:latin typeface="Avenir Book" panose="02000503020000020003" pitchFamily="2" charset="0"/>
              </a:rPr>
              <a:t>all demons and to </a:t>
            </a:r>
            <a:r>
              <a:rPr lang="en-US" sz="1400" i="1" dirty="0">
                <a:highlight>
                  <a:srgbClr val="FFFF00"/>
                </a:highlight>
                <a:latin typeface="Avenir Book" panose="02000503020000020003" pitchFamily="2" charset="0"/>
              </a:rPr>
              <a:t>cure</a:t>
            </a:r>
            <a:r>
              <a:rPr lang="en-US" sz="1400" i="1" dirty="0">
                <a:latin typeface="Avenir Book" panose="02000503020000020003" pitchFamily="2" charset="0"/>
              </a:rPr>
              <a:t> diseases, and he sent them out to </a:t>
            </a:r>
            <a:r>
              <a:rPr lang="en-US" sz="1400" i="1" dirty="0">
                <a:highlight>
                  <a:srgbClr val="FFFF00"/>
                </a:highlight>
                <a:latin typeface="Avenir Book" panose="02000503020000020003" pitchFamily="2" charset="0"/>
              </a:rPr>
              <a:t>proclaim</a:t>
            </a:r>
            <a:r>
              <a:rPr lang="en-US" sz="1400" i="1" dirty="0">
                <a:latin typeface="Avenir Book" panose="02000503020000020003" pitchFamily="2" charset="0"/>
              </a:rPr>
              <a:t> the kingdom of God and to heal the sick.  </a:t>
            </a:r>
            <a:r>
              <a:rPr lang="en-US" sz="1200" i="1" dirty="0">
                <a:latin typeface="Avenir Book" panose="02000503020000020003" pitchFamily="2" charset="0"/>
              </a:rPr>
              <a:t>Luke 9:1-2</a:t>
            </a:r>
          </a:p>
          <a:p>
            <a:pPr>
              <a:lnSpc>
                <a:spcPct val="150000"/>
              </a:lnSpc>
            </a:pPr>
            <a:r>
              <a:rPr lang="en-US" sz="1400" b="0" i="1" u="none" strike="noStrike" dirty="0">
                <a:solidFill>
                  <a:schemeClr val="bg1">
                    <a:lumMod val="50000"/>
                  </a:schemeClr>
                </a:solidFill>
                <a:effectLst/>
                <a:latin typeface="Avenir Book" panose="02000503020000020003" pitchFamily="2" charset="0"/>
              </a:rPr>
              <a:t>“Very truly I tell you, whoever believes in me will do the works I have been doing, and they will do even greater things than these, because I am going to the Father.”</a:t>
            </a:r>
            <a:r>
              <a:rPr lang="en-US" sz="1200" b="0" i="1" u="none" strike="noStrike" dirty="0">
                <a:solidFill>
                  <a:schemeClr val="bg1">
                    <a:lumMod val="50000"/>
                  </a:schemeClr>
                </a:solidFill>
                <a:effectLst/>
                <a:latin typeface="Avenir Book" panose="02000503020000020003" pitchFamily="2" charset="0"/>
              </a:rPr>
              <a:t>	</a:t>
            </a:r>
            <a:r>
              <a:rPr lang="en-US" sz="1100" b="0" i="1" u="none" strike="noStrike" dirty="0">
                <a:solidFill>
                  <a:schemeClr val="bg1">
                    <a:lumMod val="50000"/>
                  </a:schemeClr>
                </a:solidFill>
                <a:effectLst/>
                <a:latin typeface="Avenir Book" panose="02000503020000020003" pitchFamily="2" charset="0"/>
              </a:rPr>
              <a:t>John 14:12</a:t>
            </a:r>
          </a:p>
          <a:p>
            <a:pPr>
              <a:lnSpc>
                <a:spcPct val="150000"/>
              </a:lnSpc>
            </a:pPr>
            <a:endParaRPr lang="en-US" sz="1200" i="1" dirty="0">
              <a:latin typeface="Avenir Book" panose="02000503020000020003" pitchFamily="2" charset="0"/>
            </a:endParaRPr>
          </a:p>
        </p:txBody>
      </p:sp>
    </p:spTree>
    <p:extLst>
      <p:ext uri="{BB962C8B-B14F-4D97-AF65-F5344CB8AC3E}">
        <p14:creationId xmlns:p14="http://schemas.microsoft.com/office/powerpoint/2010/main" val="3483626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986735" y="344790"/>
            <a:ext cx="6095709" cy="453232"/>
          </a:xfrm>
        </p:spPr>
        <p:txBody>
          <a:bodyPr/>
          <a:lstStyle/>
          <a:p>
            <a:r>
              <a:rPr lang="en-US" sz="2800" cap="small" dirty="0"/>
              <a:t>PAUL</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482138" y="942456"/>
            <a:ext cx="8370917" cy="3258588"/>
          </a:xfrm>
        </p:spPr>
        <p:txBody>
          <a:bodyPr>
            <a:noAutofit/>
          </a:bodyPr>
          <a:lstStyle/>
          <a:p>
            <a:pPr>
              <a:lnSpc>
                <a:spcPct val="150000"/>
              </a:lnSpc>
            </a:pPr>
            <a:r>
              <a:rPr lang="en-US" sz="1400" i="1" dirty="0">
                <a:latin typeface="Avenir Book" panose="02000503020000020003" pitchFamily="2" charset="0"/>
              </a:rPr>
              <a:t>“Finally, be strong in the Lord and in his mighty power. Put on the full armor of God, so that you can take your stand against the devil’s schemes. For our struggle is not against flesh and blood, but against the rulers, against the authorities, against the powers of this dark world and against the spiritual forces of evil in the heavenly realms.”  </a:t>
            </a:r>
            <a:r>
              <a:rPr lang="en-US" sz="1200" i="1" dirty="0">
                <a:latin typeface="Avenir Book" panose="02000503020000020003" pitchFamily="2" charset="0"/>
              </a:rPr>
              <a:t>Ephesians 6:12</a:t>
            </a:r>
          </a:p>
          <a:p>
            <a:pPr>
              <a:lnSpc>
                <a:spcPct val="150000"/>
              </a:lnSpc>
            </a:pPr>
            <a:endParaRPr lang="en-US" sz="1200" i="1" dirty="0">
              <a:latin typeface="Avenir Book" panose="02000503020000020003" pitchFamily="2" charset="0"/>
            </a:endParaRPr>
          </a:p>
          <a:p>
            <a:pPr>
              <a:lnSpc>
                <a:spcPct val="150000"/>
              </a:lnSpc>
            </a:pPr>
            <a:r>
              <a:rPr lang="en-US" sz="1400" i="1" dirty="0">
                <a:latin typeface="Avenir Book" panose="02000503020000020003" pitchFamily="2" charset="0"/>
              </a:rPr>
              <a:t>“For though we live in the world, we do not wage war as the world does.  The weapons we fight with are not the weapons of the world. On the contrary, they have divine power to demolish strongholds.”   </a:t>
            </a:r>
            <a:r>
              <a:rPr lang="en-US" sz="1200" i="1" dirty="0">
                <a:latin typeface="Avenir Book" panose="02000503020000020003" pitchFamily="2" charset="0"/>
              </a:rPr>
              <a:t>2 Corinthians 10:3-4</a:t>
            </a:r>
          </a:p>
        </p:txBody>
      </p:sp>
    </p:spTree>
    <p:extLst>
      <p:ext uri="{BB962C8B-B14F-4D97-AF65-F5344CB8AC3E}">
        <p14:creationId xmlns:p14="http://schemas.microsoft.com/office/powerpoint/2010/main" val="3594526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1053681" y="798022"/>
            <a:ext cx="7558304" cy="565266"/>
          </a:xfrm>
        </p:spPr>
        <p:txBody>
          <a:bodyPr/>
          <a:lstStyle/>
          <a:p>
            <a:r>
              <a:rPr lang="en-US" sz="2800" cap="small" dirty="0"/>
              <a:t>Childlike Faith</a:t>
            </a:r>
            <a:endParaRPr lang="en-US" sz="5400" b="0" cap="small" dirty="0"/>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737799" y="1762300"/>
            <a:ext cx="7874186" cy="2975956"/>
          </a:xfrm>
        </p:spPr>
        <p:txBody>
          <a:bodyPr>
            <a:normAutofit/>
          </a:bodyPr>
          <a:lstStyle/>
          <a:p>
            <a:pPr>
              <a:lnSpc>
                <a:spcPct val="150000"/>
              </a:lnSpc>
            </a:pPr>
            <a:r>
              <a:rPr lang="en-US" sz="1400" i="1" dirty="0"/>
              <a:t>The seventy-two returned with joy and said, “Lord, even the demons submit to us in your name.” He replied, “I saw Satan fall like lightning from heaven. I have given you authority to trample on snakes and scorpions and to overcome all the power of the enemy; nothing will harm you. However, do not rejoice that the spirits submit to you, but rejoice that your names are written in heaven.” At that time Jesus, full of joy through the Holy Spirit, said, “I praise you, Father, Lord of heaven and earth, because you have hidden these things from the wise and learned, and revealed them to little children. Yes, Father, for this is what you were pleased to do.”  Luke 10:17-21</a:t>
            </a:r>
          </a:p>
          <a:p>
            <a:endParaRPr lang="en-US" dirty="0"/>
          </a:p>
        </p:txBody>
      </p:sp>
    </p:spTree>
    <p:extLst>
      <p:ext uri="{BB962C8B-B14F-4D97-AF65-F5344CB8AC3E}">
        <p14:creationId xmlns:p14="http://schemas.microsoft.com/office/powerpoint/2010/main" val="380522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51510-E015-760D-F5EB-0B450DA29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1E20A-C2B2-EA37-548B-66E0954EECDC}"/>
              </a:ext>
            </a:extLst>
          </p:cNvPr>
          <p:cNvSpPr>
            <a:spLocks noGrp="1"/>
          </p:cNvSpPr>
          <p:nvPr>
            <p:ph type="ctrTitle"/>
          </p:nvPr>
        </p:nvSpPr>
        <p:spPr>
          <a:xfrm>
            <a:off x="700391" y="343751"/>
            <a:ext cx="6858000" cy="864564"/>
          </a:xfrm>
        </p:spPr>
        <p:txBody>
          <a:bodyPr/>
          <a:lstStyle/>
          <a:p>
            <a:r>
              <a:rPr lang="en-US" sz="4000" cap="small" dirty="0"/>
              <a:t>Possible Interventions</a:t>
            </a:r>
          </a:p>
        </p:txBody>
      </p:sp>
      <p:sp>
        <p:nvSpPr>
          <p:cNvPr id="3" name="Subtitle 2">
            <a:extLst>
              <a:ext uri="{FF2B5EF4-FFF2-40B4-BE49-F238E27FC236}">
                <a16:creationId xmlns:a16="http://schemas.microsoft.com/office/drawing/2014/main" id="{EF0A4C43-C892-2555-9CED-7F67D0D660D0}"/>
              </a:ext>
            </a:extLst>
          </p:cNvPr>
          <p:cNvSpPr>
            <a:spLocks noGrp="1"/>
          </p:cNvSpPr>
          <p:nvPr>
            <p:ph type="subTitle" idx="1"/>
          </p:nvPr>
        </p:nvSpPr>
        <p:spPr>
          <a:xfrm>
            <a:off x="814691" y="1271848"/>
            <a:ext cx="6858000" cy="3291840"/>
          </a:xfrm>
        </p:spPr>
        <p:txBody>
          <a:bodyPr>
            <a:normAutofit/>
          </a:bodyPr>
          <a:lstStyle/>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Communal Prayer</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Fasting</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Intercession Teams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Protection Prayers</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Strong Warfare Prayer</a:t>
            </a:r>
          </a:p>
          <a:p>
            <a:pPr marL="285750" indent="-285750">
              <a:buFont typeface="Arial" panose="020B0604020202020204" pitchFamily="34" charset="0"/>
              <a:buChar char="•"/>
            </a:pPr>
            <a:r>
              <a:rPr lang="en-US" sz="2000" dirty="0">
                <a:solidFill>
                  <a:srgbClr val="000000"/>
                </a:solidFill>
                <a:latin typeface="Avenir LT Std 55 Roman" panose="020B0503020203020204" pitchFamily="34" charset="0"/>
              </a:rPr>
              <a:t>Deliverance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2356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CDA5-7611-9D45-A287-E3C5B566C429}"/>
              </a:ext>
            </a:extLst>
          </p:cNvPr>
          <p:cNvSpPr>
            <a:spLocks noGrp="1"/>
          </p:cNvSpPr>
          <p:nvPr>
            <p:ph type="ctrTitle"/>
          </p:nvPr>
        </p:nvSpPr>
        <p:spPr>
          <a:xfrm>
            <a:off x="837105" y="141276"/>
            <a:ext cx="6966066" cy="864564"/>
          </a:xfrm>
        </p:spPr>
        <p:txBody>
          <a:bodyPr/>
          <a:lstStyle/>
          <a:p>
            <a:r>
              <a:rPr lang="en-US" sz="2800" cap="small" dirty="0"/>
              <a:t>Deliverance: A Ministry of Compassion</a:t>
            </a:r>
          </a:p>
        </p:txBody>
      </p:sp>
      <p:sp>
        <p:nvSpPr>
          <p:cNvPr id="3" name="Subtitle 2">
            <a:extLst>
              <a:ext uri="{FF2B5EF4-FFF2-40B4-BE49-F238E27FC236}">
                <a16:creationId xmlns:a16="http://schemas.microsoft.com/office/drawing/2014/main" id="{61C2AD4C-AACA-8942-8799-203AD8C6FA5D}"/>
              </a:ext>
            </a:extLst>
          </p:cNvPr>
          <p:cNvSpPr>
            <a:spLocks noGrp="1"/>
          </p:cNvSpPr>
          <p:nvPr>
            <p:ph type="subTitle" idx="1"/>
          </p:nvPr>
        </p:nvSpPr>
        <p:spPr>
          <a:xfrm>
            <a:off x="945171" y="1005840"/>
            <a:ext cx="6858000" cy="3632662"/>
          </a:xfrm>
        </p:spPr>
        <p:txBody>
          <a:bodyPr>
            <a:normAutofit fontScale="92500"/>
          </a:bodyPr>
          <a:lstStyle/>
          <a:p>
            <a:pPr>
              <a:lnSpc>
                <a:spcPct val="150000"/>
              </a:lnSpc>
            </a:pPr>
            <a:r>
              <a:rPr lang="en-US" sz="1400" i="1" dirty="0">
                <a:solidFill>
                  <a:schemeClr val="bg1">
                    <a:lumMod val="50000"/>
                  </a:schemeClr>
                </a:solidFill>
                <a:effectLst/>
                <a:latin typeface="Avenir Book" panose="02000503020000020003" pitchFamily="2" charset="0"/>
              </a:rPr>
              <a:t>On a Sabbath Jesus was teaching in one of the synagogues, and a woman was there who had been crippled by a spirit for eighteen years. She was bent over and could not straighten up at all. When Jesus saw her, he called her forward and said to her, “Woman, you are set free from your infirmity.” Then he put his hands on her, and immediately she straightened up and praised God. Indignant because Jesus had healed on the Sabbath, the synagogue leader said to the people, “There are six days for work. So come and be healed on those days, not on the Sabbath.”  The Lord answered him, “You hypocrites! Doesn’t each of you on the Sabbath untie your ox or donkey from the stall and lead it out to give it water?  Then should not this woman, a daughter of Abraham, whom Satan has kept bound for eighteen long years, be set free on the Sabbath day from what bound her?”  When he said this, all  his opponents were humiliated, but the people were delighted with all the wonderful things he was doing.			Luke 13:10-17</a:t>
            </a:r>
            <a:endParaRPr lang="en-US" sz="1400" dirty="0">
              <a:latin typeface="Avenir Book" panose="02000503020000020003" pitchFamily="2" charset="0"/>
            </a:endParaRPr>
          </a:p>
        </p:txBody>
      </p:sp>
    </p:spTree>
    <p:extLst>
      <p:ext uri="{BB962C8B-B14F-4D97-AF65-F5344CB8AC3E}">
        <p14:creationId xmlns:p14="http://schemas.microsoft.com/office/powerpoint/2010/main" val="3213155345"/>
      </p:ext>
    </p:extLst>
  </p:cSld>
  <p:clrMapOvr>
    <a:masterClrMapping/>
  </p:clrMapOvr>
</p:sld>
</file>

<file path=ppt/theme/theme1.xml><?xml version="1.0" encoding="utf-8"?>
<a:theme xmlns:a="http://schemas.openxmlformats.org/drawingml/2006/main" name="InterVarsity Light Background">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terVarsity Dark Background">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2690CE16DA5C4C8126289D0DA2345F" ma:contentTypeVersion="10" ma:contentTypeDescription="Create a new document." ma:contentTypeScope="" ma:versionID="676511b114f924bc7cd6f4ea76478a4d">
  <xsd:schema xmlns:xsd="http://www.w3.org/2001/XMLSchema" xmlns:xs="http://www.w3.org/2001/XMLSchema" xmlns:p="http://schemas.microsoft.com/office/2006/metadata/properties" xmlns:ns2="7b23ff7f-3ed7-412a-8239-556a9e18a544" targetNamespace="http://schemas.microsoft.com/office/2006/metadata/properties" ma:root="true" ma:fieldsID="77eecc08009d68463caf6dff5307f470" ns2:_="">
    <xsd:import namespace="7b23ff7f-3ed7-412a-8239-556a9e18a54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23ff7f-3ed7-412a-8239-556a9e18a5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a3b15df-51a5-488d-a802-ab70a319a56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23ff7f-3ed7-412a-8239-556a9e18a54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2DCBCBA-DE26-48D4-AE59-7086B7CD8660}"/>
</file>

<file path=customXml/itemProps2.xml><?xml version="1.0" encoding="utf-8"?>
<ds:datastoreItem xmlns:ds="http://schemas.openxmlformats.org/officeDocument/2006/customXml" ds:itemID="{A0A5383D-D9C6-4935-B455-4600FED711CA}"/>
</file>

<file path=customXml/itemProps3.xml><?xml version="1.0" encoding="utf-8"?>
<ds:datastoreItem xmlns:ds="http://schemas.openxmlformats.org/officeDocument/2006/customXml" ds:itemID="{7325D2CB-11B0-420E-8313-B2E531FA15E7}"/>
</file>

<file path=docProps/app.xml><?xml version="1.0" encoding="utf-8"?>
<Properties xmlns="http://schemas.openxmlformats.org/officeDocument/2006/extended-properties" xmlns:vt="http://schemas.openxmlformats.org/officeDocument/2006/docPropsVTypes">
  <Template>Office Theme</Template>
  <TotalTime>5620</TotalTime>
  <Words>1960</Words>
  <Application>Microsoft Macintosh PowerPoint</Application>
  <PresentationFormat>On-screen Show (16:9)</PresentationFormat>
  <Paragraphs>89</Paragraphs>
  <Slides>17</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Aptos</vt:lpstr>
      <vt:lpstr>Arial</vt:lpstr>
      <vt:lpstr>Avenir Book</vt:lpstr>
      <vt:lpstr>Avenir LT Std 35 Light</vt:lpstr>
      <vt:lpstr>Avenir LT Std 55 Roman</vt:lpstr>
      <vt:lpstr>MyriadPro</vt:lpstr>
      <vt:lpstr>Symbol</vt:lpstr>
      <vt:lpstr>system-ui</vt:lpstr>
      <vt:lpstr>InterVarsity Light Background</vt:lpstr>
      <vt:lpstr>InterVarsity Dark Background</vt:lpstr>
      <vt:lpstr>Spiritual Warfare Navigating intense spiritual realities in ministry</vt:lpstr>
      <vt:lpstr>PowerPoint Presentation</vt:lpstr>
      <vt:lpstr>biblical worldview and  spiritual realities</vt:lpstr>
      <vt:lpstr>Jesus Confronting Evil</vt:lpstr>
      <vt:lpstr>Jesus Sends out Ministers</vt:lpstr>
      <vt:lpstr>PAUL</vt:lpstr>
      <vt:lpstr>Childlike Faith</vt:lpstr>
      <vt:lpstr>Possible Interventions</vt:lpstr>
      <vt:lpstr>Deliverance: A Ministry of Compassion</vt:lpstr>
      <vt:lpstr>How do they get in?</vt:lpstr>
      <vt:lpstr>How do you get them out?</vt:lpstr>
      <vt:lpstr>A Simple Prayer for Expelling</vt:lpstr>
      <vt:lpstr>A Prayer for Protection</vt:lpstr>
      <vt:lpstr>Cutting Free (after prayer)</vt:lpstr>
      <vt:lpstr>Growing in Spiritual Authority</vt:lpstr>
      <vt:lpstr>Further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Courtney Herwicz</dc:creator>
  <cp:lastModifiedBy>Scott Anderson</cp:lastModifiedBy>
  <cp:revision>48</cp:revision>
  <dcterms:created xsi:type="dcterms:W3CDTF">2017-12-27T22:44:21Z</dcterms:created>
  <dcterms:modified xsi:type="dcterms:W3CDTF">2026-03-25T18:44:18Z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0x0101008D2690CE16DA5C4C8126289D0DA2345F</vt:lpwstr>
  </property>
</Properties>
</file>