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Underground Utility Damage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Reliability Field Guide Aligned with CGA DIRT Reporting</a:t>
            </a:r>
          </a:p>
          <a:p>
            <a:pPr/>
            <a:r>
              <a:t>Structured method for evaluating damages and identifying preventable causes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Notification Review (811)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Was 811 notified and was the ticket valid?</a:t>
            </a:r>
          </a:p>
          <a:p>
            <a:pPr/>
            <a:r>
              <a:t>Did the ticket match the work area?</a:t>
            </a:r>
          </a:p>
          <a:p>
            <a:pPr/>
            <a:r>
              <a:t>Was white lining used where appropriate?</a:t>
            </a:r>
          </a:p>
          <a:p>
            <a:pPr/>
            <a:r>
              <a:t>Were all utilities notified and did they respond?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Locate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Who performed the locate?</a:t>
            </a:r>
          </a:p>
          <a:p>
            <a:pPr/>
            <a:r>
              <a:t>Were markings present, visible, and complete?</a:t>
            </a:r>
          </a:p>
          <a:p>
            <a:pPr/>
            <a:r>
              <a:t>What records supported the locate?</a:t>
            </a:r>
          </a:p>
          <a:p>
            <a:pPr/>
            <a:r>
              <a:t>Was congestion evident or were mapping limitations known?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Excavation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Method used and equipment type</a:t>
            </a:r>
          </a:p>
          <a:p>
            <a:pPr/>
            <a:r>
              <a:t>Tolerance zone identified</a:t>
            </a:r>
          </a:p>
          <a:p>
            <a:pPr/>
            <a:r>
              <a:t>Evidence of potholing or exposure</a:t>
            </a:r>
          </a:p>
          <a:p>
            <a:pPr/>
            <a:r>
              <a:t>Alignment with markings and soil conditions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Site Complexity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Utility congestion or recent installations</a:t>
            </a:r>
          </a:p>
          <a:p>
            <a:pPr/>
            <a:r>
              <a:t>Abandoned facilities or inconsistent depths</a:t>
            </a:r>
          </a:p>
          <a:p>
            <a:pPr/>
            <a:r>
              <a:t>Limited access or environmental interference</a:t>
            </a:r>
          </a:p>
          <a:p>
            <a:pPr/>
            <a:r>
              <a:t>Higher complexity requires stronger safeguards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ANALYZE — Visible Cause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State the physical action only</a:t>
            </a:r>
          </a:p>
          <a:p>
            <a:pPr/>
            <a:r>
              <a:t>Examples: bucket contacted gas main, bore struck fiber</a:t>
            </a:r>
          </a:p>
          <a:p>
            <a:pPr/>
            <a:r>
              <a:t>The visible cause is not the root cause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Identify the First Preventable Cause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Use sequential 'Why' questions</a:t>
            </a:r>
          </a:p>
          <a:p>
            <a:pPr/>
            <a:r>
              <a:t>Continue until reaching a controllable condition</a:t>
            </a:r>
          </a:p>
          <a:p>
            <a:pPr/>
            <a:r>
              <a:t>Stop when the cause identifies something the organization could influence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Root Cause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Visible Cause = Physical event</a:t>
            </a:r>
          </a:p>
          <a:p>
            <a:pPr/>
            <a:r>
              <a:t>First Preventable Cause = Controllable breakdown</a:t>
            </a:r>
          </a:p>
          <a:p>
            <a:pPr/>
            <a:r>
              <a:t>Avoid long narrative explanations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CLASSIFY — Behavioral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Determine whether the issue was Aptitude or Attitude</a:t>
            </a:r>
          </a:p>
          <a:p>
            <a:pPr/>
            <a:r>
              <a:t>Match organizational response to the behavioral driver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Aptitude (Capability Gap)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Use when knowledge, preparation, or skill was insufficient</a:t>
            </a:r>
          </a:p>
          <a:p>
            <a:pPr/>
            <a:r>
              <a:t>Examples: misinterpreted markings or improper locating technique</a:t>
            </a:r>
          </a:p>
          <a:p>
            <a:pPr/>
            <a:r>
              <a:t>Respond with training, mentorship, and procedural improvements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Attitude (Commitment Gap)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Use when expectations were understood but disregarded</a:t>
            </a:r>
          </a:p>
          <a:p>
            <a:pPr/>
            <a:r>
              <a:t>Examples: ignored markings or excavated without notification</a:t>
            </a:r>
          </a:p>
          <a:p>
            <a:pPr/>
            <a:r>
              <a:t>Respond with accountability, contract enforcement, or oversight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Document events using recognized industry reporting elements</a:t>
            </a:r>
          </a:p>
          <a:p>
            <a:pPr/>
            <a:r>
              <a:t>Identify the first preventable cause to reduce recurrence</a:t>
            </a:r>
          </a:p>
          <a:p>
            <a:pPr/>
            <a:r>
              <a:t>Strengthen investigative discipline alongside CGA DIRT reporting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Dual-System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Evaluate both operational narratives</a:t>
            </a:r>
          </a:p>
          <a:p>
            <a:pPr/>
            <a:r>
              <a:t>Investigate systems — not sides</a:t>
            </a:r>
          </a:p>
          <a:p>
            <a:pPr/>
            <a:r>
              <a:t>Most damages involve layered contributors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Excavation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Did the work environment support safe digging?</a:t>
            </a:r>
          </a:p>
          <a:p>
            <a:pPr/>
            <a:r>
              <a:t>Notification completed and tolerance zones respected?</a:t>
            </a:r>
          </a:p>
          <a:p>
            <a:pPr/>
            <a:r>
              <a:t>Verification attempted when risk increased?</a:t>
            </a:r>
          </a:p>
          <a:p>
            <a:pPr/>
            <a:r>
              <a:t>Were field decisions reasonable?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Locating &amp; Infrastructure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Did the excavator receive a reasonable opportunity to succeed?</a:t>
            </a:r>
          </a:p>
          <a:p>
            <a:pPr/>
            <a:r>
              <a:t>Records available and marks reliable?</a:t>
            </a:r>
          </a:p>
          <a:p>
            <a:pPr/>
            <a:r>
              <a:t>Mapping current and uncertainty communicated?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CORRECT — Reduce Recurrence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Define actions tied directly to the preventable cause</a:t>
            </a:r>
          </a:p>
          <a:p>
            <a:pPr/>
            <a:r>
              <a:t>Examples: require verification near crossings</a:t>
            </a:r>
          </a:p>
          <a:p>
            <a:pPr/>
            <a:r>
              <a:t>Strengthen mapping governance and revise training requirements</a:t>
            </a:r>
          </a:p>
          <a:p>
            <a:pPr/>
            <a:r>
              <a:t>Avoid vague recommendations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If this job were repeated tomorrow, would the outcome improve?</a:t>
            </a:r>
          </a:p>
          <a:p>
            <a:pPr/>
            <a:r>
              <a:t>If uncertain, corrective actions are incomplete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Evidence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Photographs, ticket records, and locate documentation</a:t>
            </a:r>
          </a:p>
          <a:p>
            <a:pPr/>
            <a:r>
              <a:t>Witness statements and field notes</a:t>
            </a:r>
          </a:p>
          <a:p>
            <a:pPr/>
            <a:r>
              <a:t>Supervisor input and as-built records</a:t>
            </a:r>
          </a:p>
          <a:p>
            <a:pPr/>
            <a:r>
              <a:t>Base conclusions on documented evidence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Investigator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Remain objective</a:t>
            </a:r>
          </a:p>
          <a:p>
            <a:pPr/>
            <a:r>
              <a:t>Separate conditions from behavior</a:t>
            </a:r>
          </a:p>
          <a:p>
            <a:pPr/>
            <a:r>
              <a:t>Identify controllable causes</a:t>
            </a:r>
          </a:p>
          <a:p>
            <a:pPr/>
            <a:r>
              <a:t>Convert every damage into operational learning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Field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Visible Cause = What happened</a:t>
            </a:r>
          </a:p>
          <a:p>
            <a:pPr/>
            <a:r>
              <a:t>Preventable Cause = What must change</a:t>
            </a:r>
          </a:p>
          <a:p>
            <a:pPr/>
            <a:r>
              <a:t>Reliable investigations strengthen reliable systems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Investigation Flow Diagram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146304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t>DEFINE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03120" y="1828800"/>
            <a:ext cx="146304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t>MEASURE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49039" y="1828800"/>
            <a:ext cx="146304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t>ANALYZE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94959" y="1828800"/>
            <a:ext cx="146304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t>CLASSIFY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040879" y="1828800"/>
            <a:ext cx="146304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t>CORRECT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1920240" y="2240280.0"/>
            <a:ext cx="182880" cy="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3566160" y="2240280.0"/>
            <a:ext cx="182879" cy="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5212079" y="2240280.0"/>
            <a:ext cx="182880" cy="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6857999" y="2240280.0"/>
            <a:ext cx="182880" cy="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Dual-System Investigation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2743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Excavation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828800"/>
            <a:ext cx="27432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Locating &amp; Infrastructure System</a:t>
            </a:r>
          </a:p>
        </p:txBody>
      </p:sp>
      <p:sp>
        <p:nvSpPr>
          <p:cNvPr id="5" name="Diamond 4"/>
          <p:cNvSpPr/>
          <p:nvPr/>
        </p:nvSpPr>
        <p:spPr>
          <a:xfrm>
            <a:off x="3840480" y="1828800"/>
            <a:ext cx="1463040" cy="146304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Damage Event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57600" y="2514600.0"/>
            <a:ext cx="182880" cy="4572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H="1">
            <a:off x="5303520" y="2514600.0"/>
            <a:ext cx="182880" cy="4572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Investigation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DEFINE → MEASURE → ANALYZE → CLASSIFY → CORRECT</a:t>
            </a:r>
          </a:p>
          <a:p>
            <a:pPr/>
            <a:r>
              <a:t>Follow this sequence on every damage</a:t>
            </a:r>
          </a:p>
          <a:p>
            <a:pPr/>
            <a:r>
              <a:t>Premature conclusions weaken investigations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Root Cause Identification Path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164592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Visible Cause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1828800"/>
            <a:ext cx="164592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Why?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14800" y="1828800"/>
            <a:ext cx="164592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Why?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0" y="1828800"/>
            <a:ext cx="164592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Why?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0" y="1828800"/>
            <a:ext cx="164592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First Preventable Cause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103120" y="2286000"/>
            <a:ext cx="1828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5760720" y="2286000"/>
            <a:ext cx="1828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2103120" y="2286000"/>
            <a:ext cx="7315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 flipH="1">
            <a:off x="2103120" y="2286000"/>
            <a:ext cx="53035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Aptitude vs Attitude Decision Tree</a:t>
            </a:r>
          </a:p>
        </p:txBody>
      </p:sp>
      <p:sp>
        <p:nvSpPr>
          <p:cNvPr id="3" name="Diamond 2"/>
          <p:cNvSpPr/>
          <p:nvPr/>
        </p:nvSpPr>
        <p:spPr>
          <a:xfrm>
            <a:off x="3657600" y="1371600"/>
            <a:ext cx="1828800" cy="137160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Was the expectation</a:t>
            </a:r>
          </a:p>
          <a:p>
            <a:r>
              <a:t>clearly understood?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3657600"/>
            <a:ext cx="2743200" cy="11887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APTITUDE (Capability Gap)</a:t>
            </a:r>
          </a:p>
          <a:p/>
          <a:p>
            <a:r>
              <a:t>• Training</a:t>
            </a:r>
          </a:p>
          <a:p>
            <a:r>
              <a:t>• Mentorship</a:t>
            </a:r>
          </a:p>
          <a:p>
            <a:r>
              <a:t>• Skills Validation</a:t>
            </a:r>
          </a:p>
          <a:p>
            <a:r>
              <a:t>• Procedure Improvement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0" y="3657600"/>
            <a:ext cx="2743200" cy="11887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ATTITUDE (Commitment Gap)</a:t>
            </a:r>
          </a:p>
          <a:p/>
          <a:p>
            <a:r>
              <a:t>• Accountability</a:t>
            </a:r>
          </a:p>
          <a:p>
            <a:r>
              <a:t>• Contract Enforcement</a:t>
            </a:r>
          </a:p>
          <a:p>
            <a:r>
              <a:t>• Oversight</a:t>
            </a:r>
          </a:p>
          <a:p>
            <a:r>
              <a:t>• Corrective Action</a:t>
            </a:r>
          </a:p>
        </p:txBody>
      </p:sp>
      <p:cxnSp>
        <p:nvCxnSpPr>
          <p:cNvPr id="6" name="Connector 5"/>
          <p:cNvCxnSpPr/>
          <p:nvPr/>
        </p:nvCxnSpPr>
        <p:spPr>
          <a:xfrm flipH="1">
            <a:off x="2743200.0" y="2743200"/>
            <a:ext cx="914400.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5486400" y="2743200"/>
            <a:ext cx="1828800.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68880" y="292608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0" y="2926080"/>
            <a:ext cx="914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YES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Swiss Cheese Model — Layered Safeguard Failure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Planning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92024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811 Notification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38328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Locating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84632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Marking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630936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Verification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0" y="1828800"/>
            <a:ext cx="13716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Excavation Practices</a:t>
            </a:r>
          </a:p>
        </p:txBody>
      </p:sp>
      <p:sp>
        <p:nvSpPr>
          <p:cNvPr id="9" name="Explosion 8"/>
          <p:cNvSpPr/>
          <p:nvPr/>
        </p:nvSpPr>
        <p:spPr>
          <a:xfrm>
            <a:off x="7772400" y="2194560"/>
            <a:ext cx="914400" cy="914400"/>
          </a:xfrm>
          <a:prstGeom prst="irregularSeal1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Damage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Human vs System Failure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828800"/>
            <a:ext cx="2743200" cy="1371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Human Factors</a:t>
            </a:r>
          </a:p>
          <a:p>
            <a:r>
              <a:t>• Decision Making</a:t>
            </a:r>
          </a:p>
          <a:p>
            <a:r>
              <a:t>• Situational Awareness</a:t>
            </a:r>
          </a:p>
          <a:p>
            <a:r>
              <a:t>• Skill Level</a:t>
            </a:r>
          </a:p>
          <a:p>
            <a:r>
              <a:t>• Fatigue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0" y="1828800"/>
            <a:ext cx="2743200" cy="1371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System Factors</a:t>
            </a:r>
          </a:p>
          <a:p>
            <a:r>
              <a:t>• Training Programs</a:t>
            </a:r>
          </a:p>
          <a:p>
            <a:r>
              <a:t>• Mapping Quality</a:t>
            </a:r>
          </a:p>
          <a:p>
            <a:r>
              <a:t>• Procedures</a:t>
            </a:r>
          </a:p>
          <a:p>
            <a:r>
              <a:t>• Communication</a:t>
            </a:r>
          </a:p>
        </p:txBody>
      </p:sp>
      <p:sp>
        <p:nvSpPr>
          <p:cNvPr id="5" name="Diamond 4"/>
          <p:cNvSpPr/>
          <p:nvPr/>
        </p:nvSpPr>
        <p:spPr>
          <a:xfrm>
            <a:off x="3840480" y="3657600"/>
            <a:ext cx="1463040" cy="146304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Outcome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57600" y="2514600.0"/>
            <a:ext cx="182880" cy="114300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H="1">
            <a:off x="5303520" y="2514600.0"/>
            <a:ext cx="182880" cy="1143000.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Preventable vs Non‑Preventable Decision Tree</a:t>
            </a:r>
          </a:p>
        </p:txBody>
      </p:sp>
      <p:sp>
        <p:nvSpPr>
          <p:cNvPr id="3" name="Diamond 2"/>
          <p:cNvSpPr/>
          <p:nvPr/>
        </p:nvSpPr>
        <p:spPr>
          <a:xfrm>
            <a:off x="3657600" y="1371600"/>
            <a:ext cx="1828800" cy="137160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Could the organization</a:t>
            </a:r>
          </a:p>
          <a:p>
            <a:r>
              <a:t>reasonably control</a:t>
            </a:r>
          </a:p>
          <a:p>
            <a:r>
              <a:t>this condition?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3657600"/>
            <a:ext cx="274320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PREVENTABLE</a:t>
            </a:r>
          </a:p>
          <a:p>
            <a:r>
              <a:t>• Improve process</a:t>
            </a:r>
          </a:p>
          <a:p>
            <a:r>
              <a:t>• Add safeguards</a:t>
            </a:r>
          </a:p>
          <a:p>
            <a:r>
              <a:t>• Strengthen training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0" y="3657600"/>
            <a:ext cx="274320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NON‑PREVENTABLE</a:t>
            </a:r>
          </a:p>
          <a:p>
            <a:r>
              <a:t>• Document conditions</a:t>
            </a:r>
          </a:p>
          <a:p>
            <a:r>
              <a:t>• Share lessons</a:t>
            </a:r>
          </a:p>
          <a:p>
            <a:r>
              <a:t>• Monitor trends</a:t>
            </a:r>
          </a:p>
        </p:txBody>
      </p:sp>
      <p:cxnSp>
        <p:nvCxnSpPr>
          <p:cNvPr id="6" name="Connector 5"/>
          <p:cNvCxnSpPr/>
          <p:nvPr/>
        </p:nvCxnSpPr>
        <p:spPr>
          <a:xfrm flipH="1">
            <a:off x="2743200.0" y="2743200"/>
            <a:ext cx="914400.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5486400" y="2743200"/>
            <a:ext cx="1828800.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Excavation Risk Escalation Ladder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0" y="3657600"/>
            <a:ext cx="3657600" cy="64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Low Risk</a:t>
            </a:r>
          </a:p>
          <a:p>
            <a:r>
              <a:t>(Open area, clear marks)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2926080"/>
            <a:ext cx="3657600" cy="64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Moderate Risk</a:t>
            </a:r>
          </a:p>
          <a:p>
            <a:r>
              <a:t>(Close tolerance zone)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2194560"/>
            <a:ext cx="3657600" cy="64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Elevated Risk</a:t>
            </a:r>
          </a:p>
          <a:p>
            <a:r>
              <a:t>(Congestion / crossings)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1463040"/>
            <a:ext cx="3657600" cy="64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High Risk</a:t>
            </a:r>
          </a:p>
          <a:p>
            <a:r>
              <a:t>(Conflicting data)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731520"/>
            <a:ext cx="3657600" cy="64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Critical Risk</a:t>
            </a:r>
          </a:p>
          <a:p>
            <a:r>
              <a:t>(Unknown facilities)</a:t>
            </a:r>
          </a:p>
        </p:txBody>
      </p:sp>
      <p:sp>
        <p:nvSpPr>
          <p:cNvPr id="8" name="Up Arrow 7"/>
          <p:cNvSpPr/>
          <p:nvPr/>
        </p:nvSpPr>
        <p:spPr>
          <a:xfrm>
            <a:off x="6858000" y="914400"/>
            <a:ext cx="914400" cy="36576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Increasing</a:t>
            </a:r>
          </a:p>
          <a:p>
            <a:r>
              <a:t>Control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/>
            </a:pPr>
            <a:r>
              <a:t>Reliability Lifecycle Model</a:t>
            </a:r>
          </a:p>
        </p:txBody>
      </p:sp>
      <p:sp>
        <p:nvSpPr>
          <p:cNvPr id="3" name="Oval 2"/>
          <p:cNvSpPr/>
          <p:nvPr/>
        </p:nvSpPr>
        <p:spPr>
          <a:xfrm>
            <a:off x="45720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Plan</a:t>
            </a:r>
          </a:p>
        </p:txBody>
      </p:sp>
      <p:sp>
        <p:nvSpPr>
          <p:cNvPr id="4" name="Oval 3"/>
          <p:cNvSpPr/>
          <p:nvPr/>
        </p:nvSpPr>
        <p:spPr>
          <a:xfrm>
            <a:off x="192024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Locate</a:t>
            </a:r>
          </a:p>
        </p:txBody>
      </p:sp>
      <p:sp>
        <p:nvSpPr>
          <p:cNvPr id="5" name="Oval 4"/>
          <p:cNvSpPr/>
          <p:nvPr/>
        </p:nvSpPr>
        <p:spPr>
          <a:xfrm>
            <a:off x="338328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Verify</a:t>
            </a:r>
          </a:p>
        </p:txBody>
      </p:sp>
      <p:sp>
        <p:nvSpPr>
          <p:cNvPr id="6" name="Oval 5"/>
          <p:cNvSpPr/>
          <p:nvPr/>
        </p:nvSpPr>
        <p:spPr>
          <a:xfrm>
            <a:off x="484632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Excavate</a:t>
            </a:r>
          </a:p>
        </p:txBody>
      </p:sp>
      <p:sp>
        <p:nvSpPr>
          <p:cNvPr id="7" name="Oval 6"/>
          <p:cNvSpPr/>
          <p:nvPr/>
        </p:nvSpPr>
        <p:spPr>
          <a:xfrm>
            <a:off x="630936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Investigate</a:t>
            </a:r>
          </a:p>
        </p:txBody>
      </p:sp>
      <p:sp>
        <p:nvSpPr>
          <p:cNvPr id="8" name="Oval 7"/>
          <p:cNvSpPr/>
          <p:nvPr/>
        </p:nvSpPr>
        <p:spPr>
          <a:xfrm>
            <a:off x="7772400" y="2286000"/>
            <a:ext cx="1188720" cy="11887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Improve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Investigator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Secure the site before investigating</a:t>
            </a:r>
          </a:p>
          <a:p>
            <a:pPr/>
            <a:r>
              <a:t>Preserve evidence before conditions change</a:t>
            </a:r>
          </a:p>
          <a:p>
            <a:pPr/>
            <a:r>
              <a:t>Remain neutral and follow facts</a:t>
            </a:r>
          </a:p>
          <a:p>
            <a:pPr/>
            <a:r>
              <a:t>Evaluate both excavation and locating systems</a:t>
            </a:r>
          </a:p>
          <a:p>
            <a:pPr/>
            <a:r>
              <a:t>Recommend system-level corrections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Immediate Actions Upon Arrival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Verify hazards are controlled</a:t>
            </a:r>
          </a:p>
          <a:p>
            <a:pPr/>
            <a:r>
              <a:t>Confirm emergency response if required</a:t>
            </a:r>
          </a:p>
          <a:p>
            <a:pPr/>
            <a:r>
              <a:t>Ensure the facility is stabilized</a:t>
            </a:r>
          </a:p>
          <a:p>
            <a:pPr/>
            <a:r>
              <a:t>Begin investigation only after the scene is safe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Preserve Perishable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Photograph utility markings, damage point, and excavation path</a:t>
            </a:r>
          </a:p>
          <a:p>
            <a:pPr/>
            <a:r>
              <a:t>Capture equipment positioning, spoil piles, and depth indicators</a:t>
            </a:r>
          </a:p>
          <a:p>
            <a:pPr/>
            <a:r>
              <a:t>Document surrounding utilities and work zone layout</a:t>
            </a:r>
          </a:p>
          <a:p>
            <a:pPr/>
            <a:r>
              <a:t>Markings disappear quickly — capture them first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DEFINE — Establish the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Create a factual description using verified information only</a:t>
            </a:r>
          </a:p>
          <a:p>
            <a:pPr/>
            <a:r>
              <a:t>Record date, time, location, facility damaged, work underway, and stakeholders</a:t>
            </a:r>
          </a:p>
          <a:p>
            <a:pPr/>
            <a:r>
              <a:t>Document immediate impacts such as outage, release, injury, or evacuation</a:t>
            </a:r>
          </a:p>
          <a:p>
            <a:pPr/>
            <a:r>
              <a:t>Avoid opinions or blame language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DIRT Core Data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Facility operation affected and installation type</a:t>
            </a:r>
          </a:p>
          <a:p>
            <a:pPr/>
            <a:r>
              <a:t>Damage type and confirmed impacts</a:t>
            </a:r>
          </a:p>
          <a:p>
            <a:pPr/>
            <a:r>
              <a:t>Service interruption, product release, injury, or evacuation</a:t>
            </a:r>
          </a:p>
          <a:p>
            <a:pPr/>
            <a:r>
              <a:t>Document facts only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Excavator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Excavator type and company name</a:t>
            </a:r>
          </a:p>
          <a:p>
            <a:pPr/>
            <a:r>
              <a:t>Was the excavator also the facility owner?</a:t>
            </a:r>
          </a:p>
          <a:p>
            <a:pPr/>
            <a:r>
              <a:t>Crew onsite and experience level</a:t>
            </a:r>
          </a:p>
          <a:p>
            <a:pPr/>
            <a:r>
              <a:t>Type of work being performed and equipment used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