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66"/>
  </p:notesMasterIdLst>
  <p:sldIdLst>
    <p:sldId id="4460" r:id="rId5"/>
    <p:sldId id="492" r:id="rId6"/>
    <p:sldId id="482" r:id="rId7"/>
    <p:sldId id="4538" r:id="rId8"/>
    <p:sldId id="4440" r:id="rId9"/>
    <p:sldId id="4543" r:id="rId10"/>
    <p:sldId id="4540" r:id="rId11"/>
    <p:sldId id="4397" r:id="rId12"/>
    <p:sldId id="4400" r:id="rId13"/>
    <p:sldId id="4541" r:id="rId14"/>
    <p:sldId id="4477" r:id="rId15"/>
    <p:sldId id="4473" r:id="rId16"/>
    <p:sldId id="4537" r:id="rId17"/>
    <p:sldId id="4467" r:id="rId18"/>
    <p:sldId id="4535" r:id="rId19"/>
    <p:sldId id="4471" r:id="rId20"/>
    <p:sldId id="4536" r:id="rId21"/>
    <p:sldId id="4393" r:id="rId22"/>
    <p:sldId id="4454" r:id="rId23"/>
    <p:sldId id="4542" r:id="rId24"/>
    <p:sldId id="4450" r:id="rId25"/>
    <p:sldId id="4444" r:id="rId26"/>
    <p:sldId id="4443" r:id="rId27"/>
    <p:sldId id="4446" r:id="rId28"/>
    <p:sldId id="4451" r:id="rId29"/>
    <p:sldId id="4448" r:id="rId30"/>
    <p:sldId id="4452" r:id="rId31"/>
    <p:sldId id="4449" r:id="rId32"/>
    <p:sldId id="344" r:id="rId33"/>
    <p:sldId id="4369" r:id="rId34"/>
    <p:sldId id="4406" r:id="rId35"/>
    <p:sldId id="4407" r:id="rId36"/>
    <p:sldId id="4412" r:id="rId37"/>
    <p:sldId id="4411" r:id="rId38"/>
    <p:sldId id="4410" r:id="rId39"/>
    <p:sldId id="4413" r:id="rId40"/>
    <p:sldId id="4414" r:id="rId41"/>
    <p:sldId id="4459" r:id="rId42"/>
    <p:sldId id="4479" r:id="rId43"/>
    <p:sldId id="4530" r:id="rId44"/>
    <p:sldId id="4480" r:id="rId45"/>
    <p:sldId id="4531" r:id="rId46"/>
    <p:sldId id="4485" r:id="rId47"/>
    <p:sldId id="4534" r:id="rId48"/>
    <p:sldId id="4476" r:id="rId49"/>
    <p:sldId id="4278" r:id="rId50"/>
    <p:sldId id="4523" r:id="rId51"/>
    <p:sldId id="4280" r:id="rId52"/>
    <p:sldId id="4524" r:id="rId53"/>
    <p:sldId id="4351" r:id="rId54"/>
    <p:sldId id="4525" r:id="rId55"/>
    <p:sldId id="4486" r:id="rId56"/>
    <p:sldId id="259" r:id="rId57"/>
    <p:sldId id="4484" r:id="rId58"/>
    <p:sldId id="4527" r:id="rId59"/>
    <p:sldId id="4487" r:id="rId60"/>
    <p:sldId id="4528" r:id="rId61"/>
    <p:sldId id="4464" r:id="rId62"/>
    <p:sldId id="4539" r:id="rId63"/>
    <p:sldId id="4169" r:id="rId64"/>
    <p:sldId id="27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FD5E06-C630-03D0-CADC-59203D5143EB}" name="KERR,Karen" initials="" userId="S::Karen.Kerr@asqa.gov.au::734ebae3-bc46-4920-ba28-ede9cb9fe7d5" providerId="AD"/>
  <p188:author id="{D7C7770D-A4BE-B4D8-6ABE-BE604757064F}" name="LUCENTE,Marisa" initials="LU" userId="S::marisa.lucente@asqa.gov.au::5fa359f2-f6f0-4283-b1b8-456b10026792" providerId="AD"/>
  <p188:author id="{C0A82613-7A76-7B9B-89B8-9B5339F95405}" name="Philippa Lamb" initials="PL" userId="S::Philippa.Lamb@asqa.gov.au::29bd5775-bda9-4f47-9db4-5572300cb388" providerId="AD"/>
  <p188:author id="{9D25701B-CC79-2C86-368D-3C8D6A8E28C0}" name="LUCENTE,Marisa" initials="" userId="S::Marisa.Lucente@asqa.gov.au::5fa359f2-f6f0-4283-b1b8-456b10026792" providerId="AD"/>
  <p188:author id="{A75CDC1D-F605-3AB5-0374-AA7BC9373EB6}" name="PAPPAS,Catherina" initials="CP" userId="S::Catherina.Pappas@asqa.gov.au::06cdb0d8-9b26-4638-8de6-c966a6f27fb4" providerId="AD"/>
  <p188:author id="{FAC08E1E-0682-AC1F-1575-C5DF89A78B38}" name="COX,Melinda" initials="MC" userId="S::Melinda.Cox@asqa.gov.au::36c8344d-95fe-4d55-8195-0a4e00b82ba6" providerId="AD"/>
  <p188:author id="{728EF24D-740A-E949-6D5D-D5217A8CDCA5}" name="HEARTFIELD,Frances" initials="H" userId="S::Frances.Heartfield@asqa.gov.au::ee9dd5f1-ecb2-4152-87b1-061f89b6838c" providerId="AD"/>
  <p188:author id="{4D7FA27C-71C5-E479-98BC-1FB0D32864AA}" name="DENISON,Belinda" initials="BD" userId="S::Belinda.Denison@asqa.gov.au::c8d027be-47e6-415a-bbfa-d3859f4f0e94" providerId="AD"/>
  <p188:author id="{B63D7E9B-BA2C-B60B-1D68-B9064F9E7CDC}" name="O'RILEY,Paige" initials="PO" userId="S::Paige.ORiley@asqa.gov.au::495856f0-c371-46a7-b27f-0cccf01fd8e8" providerId="AD"/>
  <p188:author id="{E1C16D9C-6F8D-8859-022B-83EC7A5F21A1}" name="GLUCZ,Michael" initials="" userId="S::Michael.Glucz@asqa.gov.au::5459104f-4e56-4fbf-915f-5c95f48c5df5" providerId="AD"/>
  <p188:author id="{040CD9F1-F3FC-2407-AF69-34B4017FC842}" name="GIVEN,Sharayne" initials="GI" userId="S::sharayne.given@asqa.gov.au::f3ad3ceb-3355-459a-83c7-7a7f6a1482e0" providerId="AD"/>
  <p188:author id="{772812F7-3DF0-5E40-4F6B-00C110B4BFF6}" name="MORAN,Elizabeth" initials="EM" userId="S::Elizabeth.Moran@asqa.gov.au::33c08a3d-4c09-4514-b607-be02923db2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F00"/>
    <a:srgbClr val="FFFFFF"/>
    <a:srgbClr val="CCCDD1"/>
    <a:srgbClr val="AF0066"/>
    <a:srgbClr val="BDD7EE"/>
    <a:srgbClr val="2A78A8"/>
    <a:srgbClr val="323747"/>
    <a:srgbClr val="1E212C"/>
    <a:srgbClr val="EA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5" autoAdjust="0"/>
    <p:restoredTop sz="72384" autoAdjust="0"/>
  </p:normalViewPr>
  <p:slideViewPr>
    <p:cSldViewPr snapToGrid="0">
      <p:cViewPr>
        <p:scale>
          <a:sx n="50" d="100"/>
          <a:sy n="50" d="100"/>
        </p:scale>
        <p:origin x="9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RILEY,Paige" userId="495856f0-c371-46a7-b27f-0cccf01fd8e8" providerId="ADAL" clId="{367DC750-FAB3-4505-A873-19B67C7EC099}"/>
    <pc:docChg chg="modSld">
      <pc:chgData name="O'RILEY,Paige" userId="495856f0-c371-46a7-b27f-0cccf01fd8e8" providerId="ADAL" clId="{367DC750-FAB3-4505-A873-19B67C7EC099}" dt="2026-05-27T09:57:16.169" v="62" actId="6549"/>
      <pc:docMkLst>
        <pc:docMk/>
      </pc:docMkLst>
      <pc:sldChg chg="modNotesTx">
        <pc:chgData name="O'RILEY,Paige" userId="495856f0-c371-46a7-b27f-0cccf01fd8e8" providerId="ADAL" clId="{367DC750-FAB3-4505-A873-19B67C7EC099}" dt="2026-05-27T09:56:50.812" v="54" actId="6549"/>
        <pc:sldMkLst>
          <pc:docMk/>
          <pc:sldMk cId="0" sldId="259"/>
        </pc:sldMkLst>
      </pc:sldChg>
      <pc:sldChg chg="modNotesTx">
        <pc:chgData name="O'RILEY,Paige" userId="495856f0-c371-46a7-b27f-0cccf01fd8e8" providerId="ADAL" clId="{367DC750-FAB3-4505-A873-19B67C7EC099}" dt="2026-05-27T09:56:58.344" v="55" actId="6549"/>
        <pc:sldMkLst>
          <pc:docMk/>
          <pc:sldMk cId="0" sldId="273"/>
        </pc:sldMkLst>
      </pc:sldChg>
      <pc:sldChg chg="modNotesTx">
        <pc:chgData name="O'RILEY,Paige" userId="495856f0-c371-46a7-b27f-0cccf01fd8e8" providerId="ADAL" clId="{367DC750-FAB3-4505-A873-19B67C7EC099}" dt="2026-05-27T09:55:57.942" v="30" actId="6549"/>
        <pc:sldMkLst>
          <pc:docMk/>
          <pc:sldMk cId="2044887356" sldId="344"/>
        </pc:sldMkLst>
      </pc:sldChg>
      <pc:sldChg chg="modNotesTx">
        <pc:chgData name="O'RILEY,Paige" userId="495856f0-c371-46a7-b27f-0cccf01fd8e8" providerId="ADAL" clId="{367DC750-FAB3-4505-A873-19B67C7EC099}" dt="2026-05-27T09:55:00.664" v="2" actId="6549"/>
        <pc:sldMkLst>
          <pc:docMk/>
          <pc:sldMk cId="2968473557" sldId="482"/>
        </pc:sldMkLst>
      </pc:sldChg>
      <pc:sldChg chg="modNotesTx">
        <pc:chgData name="O'RILEY,Paige" userId="495856f0-c371-46a7-b27f-0cccf01fd8e8" providerId="ADAL" clId="{367DC750-FAB3-4505-A873-19B67C7EC099}" dt="2026-05-27T09:54:59.054" v="1" actId="6549"/>
        <pc:sldMkLst>
          <pc:docMk/>
          <pc:sldMk cId="108822311" sldId="492"/>
        </pc:sldMkLst>
      </pc:sldChg>
      <pc:sldChg chg="modNotesTx">
        <pc:chgData name="O'RILEY,Paige" userId="495856f0-c371-46a7-b27f-0cccf01fd8e8" providerId="ADAL" clId="{367DC750-FAB3-4505-A873-19B67C7EC099}" dt="2026-05-27T09:57:00.014" v="56" actId="6549"/>
        <pc:sldMkLst>
          <pc:docMk/>
          <pc:sldMk cId="1993615815" sldId="4169"/>
        </pc:sldMkLst>
      </pc:sldChg>
      <pc:sldChg chg="modNotesTx">
        <pc:chgData name="O'RILEY,Paige" userId="495856f0-c371-46a7-b27f-0cccf01fd8e8" providerId="ADAL" clId="{367DC750-FAB3-4505-A873-19B67C7EC099}" dt="2026-05-27T09:56:36.268" v="47" actId="6549"/>
        <pc:sldMkLst>
          <pc:docMk/>
          <pc:sldMk cId="2073980125" sldId="4278"/>
        </pc:sldMkLst>
      </pc:sldChg>
      <pc:sldChg chg="modNotesTx">
        <pc:chgData name="O'RILEY,Paige" userId="495856f0-c371-46a7-b27f-0cccf01fd8e8" providerId="ADAL" clId="{367DC750-FAB3-4505-A873-19B67C7EC099}" dt="2026-05-27T09:56:39.689" v="49" actId="6549"/>
        <pc:sldMkLst>
          <pc:docMk/>
          <pc:sldMk cId="3833600875" sldId="4280"/>
        </pc:sldMkLst>
      </pc:sldChg>
      <pc:sldChg chg="modNotesTx">
        <pc:chgData name="O'RILEY,Paige" userId="495856f0-c371-46a7-b27f-0cccf01fd8e8" providerId="ADAL" clId="{367DC750-FAB3-4505-A873-19B67C7EC099}" dt="2026-05-27T09:56:43.868" v="51" actId="6549"/>
        <pc:sldMkLst>
          <pc:docMk/>
          <pc:sldMk cId="3013826519" sldId="4351"/>
        </pc:sldMkLst>
      </pc:sldChg>
      <pc:sldChg chg="modNotesTx">
        <pc:chgData name="O'RILEY,Paige" userId="495856f0-c371-46a7-b27f-0cccf01fd8e8" providerId="ADAL" clId="{367DC750-FAB3-4505-A873-19B67C7EC099}" dt="2026-05-27T09:56:00.044" v="31" actId="6549"/>
        <pc:sldMkLst>
          <pc:docMk/>
          <pc:sldMk cId="1991877225" sldId="4369"/>
        </pc:sldMkLst>
      </pc:sldChg>
      <pc:sldChg chg="modNotesTx">
        <pc:chgData name="O'RILEY,Paige" userId="495856f0-c371-46a7-b27f-0cccf01fd8e8" providerId="ADAL" clId="{367DC750-FAB3-4505-A873-19B67C7EC099}" dt="2026-05-27T09:55:34.612" v="18" actId="6549"/>
        <pc:sldMkLst>
          <pc:docMk/>
          <pc:sldMk cId="782348424" sldId="4393"/>
        </pc:sldMkLst>
      </pc:sldChg>
      <pc:sldChg chg="modNotesTx">
        <pc:chgData name="O'RILEY,Paige" userId="495856f0-c371-46a7-b27f-0cccf01fd8e8" providerId="ADAL" clId="{367DC750-FAB3-4505-A873-19B67C7EC099}" dt="2026-05-27T09:55:12.883" v="7" actId="6549"/>
        <pc:sldMkLst>
          <pc:docMk/>
          <pc:sldMk cId="973136581" sldId="4397"/>
        </pc:sldMkLst>
      </pc:sldChg>
      <pc:sldChg chg="modNotesTx">
        <pc:chgData name="O'RILEY,Paige" userId="495856f0-c371-46a7-b27f-0cccf01fd8e8" providerId="ADAL" clId="{367DC750-FAB3-4505-A873-19B67C7EC099}" dt="2026-05-27T09:55:14.582" v="8" actId="6549"/>
        <pc:sldMkLst>
          <pc:docMk/>
          <pc:sldMk cId="2404321400" sldId="4400"/>
        </pc:sldMkLst>
      </pc:sldChg>
      <pc:sldChg chg="modNotesTx">
        <pc:chgData name="O'RILEY,Paige" userId="495856f0-c371-46a7-b27f-0cccf01fd8e8" providerId="ADAL" clId="{367DC750-FAB3-4505-A873-19B67C7EC099}" dt="2026-05-27T09:56:01.804" v="32" actId="6549"/>
        <pc:sldMkLst>
          <pc:docMk/>
          <pc:sldMk cId="4185398921" sldId="4406"/>
        </pc:sldMkLst>
      </pc:sldChg>
      <pc:sldChg chg="modNotesTx">
        <pc:chgData name="O'RILEY,Paige" userId="495856f0-c371-46a7-b27f-0cccf01fd8e8" providerId="ADAL" clId="{367DC750-FAB3-4505-A873-19B67C7EC099}" dt="2026-05-27T09:56:03.824" v="33" actId="6549"/>
        <pc:sldMkLst>
          <pc:docMk/>
          <pc:sldMk cId="2160103456" sldId="4407"/>
        </pc:sldMkLst>
      </pc:sldChg>
      <pc:sldChg chg="modNotesTx">
        <pc:chgData name="O'RILEY,Paige" userId="495856f0-c371-46a7-b27f-0cccf01fd8e8" providerId="ADAL" clId="{367DC750-FAB3-4505-A873-19B67C7EC099}" dt="2026-05-27T09:56:09.940" v="36" actId="6549"/>
        <pc:sldMkLst>
          <pc:docMk/>
          <pc:sldMk cId="2286801561" sldId="4410"/>
        </pc:sldMkLst>
      </pc:sldChg>
      <pc:sldChg chg="modNotesTx">
        <pc:chgData name="O'RILEY,Paige" userId="495856f0-c371-46a7-b27f-0cccf01fd8e8" providerId="ADAL" clId="{367DC750-FAB3-4505-A873-19B67C7EC099}" dt="2026-05-27T09:56:07.425" v="35" actId="6549"/>
        <pc:sldMkLst>
          <pc:docMk/>
          <pc:sldMk cId="1934753738" sldId="4411"/>
        </pc:sldMkLst>
      </pc:sldChg>
      <pc:sldChg chg="modNotesTx">
        <pc:chgData name="O'RILEY,Paige" userId="495856f0-c371-46a7-b27f-0cccf01fd8e8" providerId="ADAL" clId="{367DC750-FAB3-4505-A873-19B67C7EC099}" dt="2026-05-27T09:56:05.677" v="34" actId="6549"/>
        <pc:sldMkLst>
          <pc:docMk/>
          <pc:sldMk cId="803649235" sldId="4412"/>
        </pc:sldMkLst>
      </pc:sldChg>
      <pc:sldChg chg="modNotesTx">
        <pc:chgData name="O'RILEY,Paige" userId="495856f0-c371-46a7-b27f-0cccf01fd8e8" providerId="ADAL" clId="{367DC750-FAB3-4505-A873-19B67C7EC099}" dt="2026-05-27T09:56:12.364" v="37" actId="6549"/>
        <pc:sldMkLst>
          <pc:docMk/>
          <pc:sldMk cId="2476900796" sldId="4413"/>
        </pc:sldMkLst>
      </pc:sldChg>
      <pc:sldChg chg="modNotesTx">
        <pc:chgData name="O'RILEY,Paige" userId="495856f0-c371-46a7-b27f-0cccf01fd8e8" providerId="ADAL" clId="{367DC750-FAB3-4505-A873-19B67C7EC099}" dt="2026-05-27T09:56:15.745" v="38" actId="6549"/>
        <pc:sldMkLst>
          <pc:docMk/>
          <pc:sldMk cId="2757843089" sldId="4414"/>
        </pc:sldMkLst>
      </pc:sldChg>
      <pc:sldChg chg="modNotesTx">
        <pc:chgData name="O'RILEY,Paige" userId="495856f0-c371-46a7-b27f-0cccf01fd8e8" providerId="ADAL" clId="{367DC750-FAB3-4505-A873-19B67C7EC099}" dt="2026-05-27T09:55:07.158" v="4" actId="6549"/>
        <pc:sldMkLst>
          <pc:docMk/>
          <pc:sldMk cId="1223200026" sldId="4440"/>
        </pc:sldMkLst>
      </pc:sldChg>
      <pc:sldChg chg="modNotesTx">
        <pc:chgData name="O'RILEY,Paige" userId="495856f0-c371-46a7-b27f-0cccf01fd8e8" providerId="ADAL" clId="{367DC750-FAB3-4505-A873-19B67C7EC099}" dt="2026-05-27T09:55:46.738" v="24" actId="6549"/>
        <pc:sldMkLst>
          <pc:docMk/>
          <pc:sldMk cId="1934603111" sldId="4443"/>
        </pc:sldMkLst>
      </pc:sldChg>
      <pc:sldChg chg="modNotesTx">
        <pc:chgData name="O'RILEY,Paige" userId="495856f0-c371-46a7-b27f-0cccf01fd8e8" providerId="ADAL" clId="{367DC750-FAB3-4505-A873-19B67C7EC099}" dt="2026-05-27T09:55:44.830" v="23" actId="6549"/>
        <pc:sldMkLst>
          <pc:docMk/>
          <pc:sldMk cId="697883494" sldId="4444"/>
        </pc:sldMkLst>
      </pc:sldChg>
      <pc:sldChg chg="modNotesTx">
        <pc:chgData name="O'RILEY,Paige" userId="495856f0-c371-46a7-b27f-0cccf01fd8e8" providerId="ADAL" clId="{367DC750-FAB3-4505-A873-19B67C7EC099}" dt="2026-05-27T09:55:48.483" v="25" actId="6549"/>
        <pc:sldMkLst>
          <pc:docMk/>
          <pc:sldMk cId="3009600144" sldId="4446"/>
        </pc:sldMkLst>
      </pc:sldChg>
      <pc:sldChg chg="modNotesTx">
        <pc:chgData name="O'RILEY,Paige" userId="495856f0-c371-46a7-b27f-0cccf01fd8e8" providerId="ADAL" clId="{367DC750-FAB3-4505-A873-19B67C7EC099}" dt="2026-05-27T09:55:52.529" v="27" actId="6549"/>
        <pc:sldMkLst>
          <pc:docMk/>
          <pc:sldMk cId="2764422353" sldId="4448"/>
        </pc:sldMkLst>
      </pc:sldChg>
      <pc:sldChg chg="modNotesTx">
        <pc:chgData name="O'RILEY,Paige" userId="495856f0-c371-46a7-b27f-0cccf01fd8e8" providerId="ADAL" clId="{367DC750-FAB3-4505-A873-19B67C7EC099}" dt="2026-05-27T09:55:56.093" v="29" actId="6549"/>
        <pc:sldMkLst>
          <pc:docMk/>
          <pc:sldMk cId="3052400714" sldId="4449"/>
        </pc:sldMkLst>
      </pc:sldChg>
      <pc:sldChg chg="modNotesTx">
        <pc:chgData name="O'RILEY,Paige" userId="495856f0-c371-46a7-b27f-0cccf01fd8e8" providerId="ADAL" clId="{367DC750-FAB3-4505-A873-19B67C7EC099}" dt="2026-05-27T09:55:41.198" v="21" actId="6549"/>
        <pc:sldMkLst>
          <pc:docMk/>
          <pc:sldMk cId="3494898004" sldId="4450"/>
        </pc:sldMkLst>
      </pc:sldChg>
      <pc:sldChg chg="modNotesTx">
        <pc:chgData name="O'RILEY,Paige" userId="495856f0-c371-46a7-b27f-0cccf01fd8e8" providerId="ADAL" clId="{367DC750-FAB3-4505-A873-19B67C7EC099}" dt="2026-05-27T09:55:50.567" v="26" actId="6549"/>
        <pc:sldMkLst>
          <pc:docMk/>
          <pc:sldMk cId="220593524" sldId="4451"/>
        </pc:sldMkLst>
      </pc:sldChg>
      <pc:sldChg chg="modNotesTx">
        <pc:chgData name="O'RILEY,Paige" userId="495856f0-c371-46a7-b27f-0cccf01fd8e8" providerId="ADAL" clId="{367DC750-FAB3-4505-A873-19B67C7EC099}" dt="2026-05-27T09:55:54.246" v="28" actId="6549"/>
        <pc:sldMkLst>
          <pc:docMk/>
          <pc:sldMk cId="3872988153" sldId="4452"/>
        </pc:sldMkLst>
      </pc:sldChg>
      <pc:sldChg chg="modNotesTx">
        <pc:chgData name="O'RILEY,Paige" userId="495856f0-c371-46a7-b27f-0cccf01fd8e8" providerId="ADAL" clId="{367DC750-FAB3-4505-A873-19B67C7EC099}" dt="2026-05-27T09:55:36.479" v="19" actId="6549"/>
        <pc:sldMkLst>
          <pc:docMk/>
          <pc:sldMk cId="618576874" sldId="4454"/>
        </pc:sldMkLst>
      </pc:sldChg>
      <pc:sldChg chg="modNotesTx">
        <pc:chgData name="O'RILEY,Paige" userId="495856f0-c371-46a7-b27f-0cccf01fd8e8" providerId="ADAL" clId="{367DC750-FAB3-4505-A873-19B67C7EC099}" dt="2026-05-27T09:56:19.096" v="39" actId="6549"/>
        <pc:sldMkLst>
          <pc:docMk/>
          <pc:sldMk cId="2711221718" sldId="4459"/>
        </pc:sldMkLst>
      </pc:sldChg>
      <pc:sldChg chg="modNotesTx">
        <pc:chgData name="O'RILEY,Paige" userId="495856f0-c371-46a7-b27f-0cccf01fd8e8" providerId="ADAL" clId="{367DC750-FAB3-4505-A873-19B67C7EC099}" dt="2026-05-27T09:54:57.229" v="0" actId="6549"/>
        <pc:sldMkLst>
          <pc:docMk/>
          <pc:sldMk cId="2321005072" sldId="4460"/>
        </pc:sldMkLst>
      </pc:sldChg>
      <pc:sldChg chg="modNotesTx">
        <pc:chgData name="O'RILEY,Paige" userId="495856f0-c371-46a7-b27f-0cccf01fd8e8" providerId="ADAL" clId="{367DC750-FAB3-4505-A873-19B67C7EC099}" dt="2026-05-27T09:57:06.047" v="58" actId="6549"/>
        <pc:sldMkLst>
          <pc:docMk/>
          <pc:sldMk cId="3131162646" sldId="4464"/>
        </pc:sldMkLst>
      </pc:sldChg>
      <pc:sldChg chg="modNotesTx">
        <pc:chgData name="O'RILEY,Paige" userId="495856f0-c371-46a7-b27f-0cccf01fd8e8" providerId="ADAL" clId="{367DC750-FAB3-4505-A873-19B67C7EC099}" dt="2026-05-27T09:55:23.596" v="13" actId="6549"/>
        <pc:sldMkLst>
          <pc:docMk/>
          <pc:sldMk cId="1040530786" sldId="4467"/>
        </pc:sldMkLst>
      </pc:sldChg>
      <pc:sldChg chg="modNotesTx">
        <pc:chgData name="O'RILEY,Paige" userId="495856f0-c371-46a7-b27f-0cccf01fd8e8" providerId="ADAL" clId="{367DC750-FAB3-4505-A873-19B67C7EC099}" dt="2026-05-27T09:55:30.564" v="16" actId="6549"/>
        <pc:sldMkLst>
          <pc:docMk/>
          <pc:sldMk cId="3140073256" sldId="4471"/>
        </pc:sldMkLst>
      </pc:sldChg>
      <pc:sldChg chg="modNotesTx">
        <pc:chgData name="O'RILEY,Paige" userId="495856f0-c371-46a7-b27f-0cccf01fd8e8" providerId="ADAL" clId="{367DC750-FAB3-4505-A873-19B67C7EC099}" dt="2026-05-27T09:55:19.822" v="11" actId="6549"/>
        <pc:sldMkLst>
          <pc:docMk/>
          <pc:sldMk cId="3883329309" sldId="4473"/>
        </pc:sldMkLst>
      </pc:sldChg>
      <pc:sldChg chg="modNotesTx">
        <pc:chgData name="O'RILEY,Paige" userId="495856f0-c371-46a7-b27f-0cccf01fd8e8" providerId="ADAL" clId="{367DC750-FAB3-4505-A873-19B67C7EC099}" dt="2026-05-27T09:56:33.451" v="46" actId="6549"/>
        <pc:sldMkLst>
          <pc:docMk/>
          <pc:sldMk cId="2441360837" sldId="4476"/>
        </pc:sldMkLst>
      </pc:sldChg>
      <pc:sldChg chg="modNotesTx">
        <pc:chgData name="O'RILEY,Paige" userId="495856f0-c371-46a7-b27f-0cccf01fd8e8" providerId="ADAL" clId="{367DC750-FAB3-4505-A873-19B67C7EC099}" dt="2026-05-27T09:55:18.303" v="10" actId="6549"/>
        <pc:sldMkLst>
          <pc:docMk/>
          <pc:sldMk cId="4160984762" sldId="4477"/>
        </pc:sldMkLst>
      </pc:sldChg>
      <pc:sldChg chg="modNotesTx">
        <pc:chgData name="O'RILEY,Paige" userId="495856f0-c371-46a7-b27f-0cccf01fd8e8" providerId="ADAL" clId="{367DC750-FAB3-4505-A873-19B67C7EC099}" dt="2026-05-27T09:56:21.543" v="40" actId="6549"/>
        <pc:sldMkLst>
          <pc:docMk/>
          <pc:sldMk cId="294168485" sldId="4479"/>
        </pc:sldMkLst>
      </pc:sldChg>
      <pc:sldChg chg="modNotesTx">
        <pc:chgData name="O'RILEY,Paige" userId="495856f0-c371-46a7-b27f-0cccf01fd8e8" providerId="ADAL" clId="{367DC750-FAB3-4505-A873-19B67C7EC099}" dt="2026-05-27T09:56:26.017" v="42" actId="6549"/>
        <pc:sldMkLst>
          <pc:docMk/>
          <pc:sldMk cId="3059178119" sldId="4480"/>
        </pc:sldMkLst>
      </pc:sldChg>
      <pc:sldChg chg="modNotesTx">
        <pc:chgData name="O'RILEY,Paige" userId="495856f0-c371-46a7-b27f-0cccf01fd8e8" providerId="ADAL" clId="{367DC750-FAB3-4505-A873-19B67C7EC099}" dt="2026-05-27T09:57:16.169" v="62" actId="6549"/>
        <pc:sldMkLst>
          <pc:docMk/>
          <pc:sldMk cId="2190973715" sldId="4484"/>
        </pc:sldMkLst>
      </pc:sldChg>
      <pc:sldChg chg="modNotesTx">
        <pc:chgData name="O'RILEY,Paige" userId="495856f0-c371-46a7-b27f-0cccf01fd8e8" providerId="ADAL" clId="{367DC750-FAB3-4505-A873-19B67C7EC099}" dt="2026-05-27T09:56:29.764" v="44" actId="6549"/>
        <pc:sldMkLst>
          <pc:docMk/>
          <pc:sldMk cId="1326603753" sldId="4485"/>
        </pc:sldMkLst>
      </pc:sldChg>
      <pc:sldChg chg="modNotesTx">
        <pc:chgData name="O'RILEY,Paige" userId="495856f0-c371-46a7-b27f-0cccf01fd8e8" providerId="ADAL" clId="{367DC750-FAB3-4505-A873-19B67C7EC099}" dt="2026-05-27T09:56:48.928" v="53" actId="6549"/>
        <pc:sldMkLst>
          <pc:docMk/>
          <pc:sldMk cId="3622780703" sldId="4486"/>
        </pc:sldMkLst>
      </pc:sldChg>
      <pc:sldChg chg="modNotesTx">
        <pc:chgData name="O'RILEY,Paige" userId="495856f0-c371-46a7-b27f-0cccf01fd8e8" providerId="ADAL" clId="{367DC750-FAB3-4505-A873-19B67C7EC099}" dt="2026-05-27T09:57:11.229" v="60" actId="6549"/>
        <pc:sldMkLst>
          <pc:docMk/>
          <pc:sldMk cId="4018099164" sldId="4487"/>
        </pc:sldMkLst>
      </pc:sldChg>
      <pc:sldChg chg="modNotesTx">
        <pc:chgData name="O'RILEY,Paige" userId="495856f0-c371-46a7-b27f-0cccf01fd8e8" providerId="ADAL" clId="{367DC750-FAB3-4505-A873-19B67C7EC099}" dt="2026-05-27T09:56:38.009" v="48" actId="6549"/>
        <pc:sldMkLst>
          <pc:docMk/>
          <pc:sldMk cId="2503620110" sldId="4523"/>
        </pc:sldMkLst>
      </pc:sldChg>
      <pc:sldChg chg="modNotesTx">
        <pc:chgData name="O'RILEY,Paige" userId="495856f0-c371-46a7-b27f-0cccf01fd8e8" providerId="ADAL" clId="{367DC750-FAB3-4505-A873-19B67C7EC099}" dt="2026-05-27T09:56:41.747" v="50" actId="6549"/>
        <pc:sldMkLst>
          <pc:docMk/>
          <pc:sldMk cId="1252870539" sldId="4524"/>
        </pc:sldMkLst>
      </pc:sldChg>
      <pc:sldChg chg="modNotesTx">
        <pc:chgData name="O'RILEY,Paige" userId="495856f0-c371-46a7-b27f-0cccf01fd8e8" providerId="ADAL" clId="{367DC750-FAB3-4505-A873-19B67C7EC099}" dt="2026-05-27T09:56:46.924" v="52" actId="6549"/>
        <pc:sldMkLst>
          <pc:docMk/>
          <pc:sldMk cId="3646292905" sldId="4525"/>
        </pc:sldMkLst>
      </pc:sldChg>
      <pc:sldChg chg="modNotesTx">
        <pc:chgData name="O'RILEY,Paige" userId="495856f0-c371-46a7-b27f-0cccf01fd8e8" providerId="ADAL" clId="{367DC750-FAB3-4505-A873-19B67C7EC099}" dt="2026-05-27T09:57:14.163" v="61" actId="6549"/>
        <pc:sldMkLst>
          <pc:docMk/>
          <pc:sldMk cId="2218341886" sldId="4527"/>
        </pc:sldMkLst>
      </pc:sldChg>
      <pc:sldChg chg="modNotesTx">
        <pc:chgData name="O'RILEY,Paige" userId="495856f0-c371-46a7-b27f-0cccf01fd8e8" providerId="ADAL" clId="{367DC750-FAB3-4505-A873-19B67C7EC099}" dt="2026-05-27T09:57:08.346" v="59" actId="6549"/>
        <pc:sldMkLst>
          <pc:docMk/>
          <pc:sldMk cId="1692120473" sldId="4528"/>
        </pc:sldMkLst>
      </pc:sldChg>
      <pc:sldChg chg="modNotesTx">
        <pc:chgData name="O'RILEY,Paige" userId="495856f0-c371-46a7-b27f-0cccf01fd8e8" providerId="ADAL" clId="{367DC750-FAB3-4505-A873-19B67C7EC099}" dt="2026-05-27T09:56:23.612" v="41" actId="6549"/>
        <pc:sldMkLst>
          <pc:docMk/>
          <pc:sldMk cId="1611341951" sldId="4530"/>
        </pc:sldMkLst>
      </pc:sldChg>
      <pc:sldChg chg="modNotesTx">
        <pc:chgData name="O'RILEY,Paige" userId="495856f0-c371-46a7-b27f-0cccf01fd8e8" providerId="ADAL" clId="{367DC750-FAB3-4505-A873-19B67C7EC099}" dt="2026-05-27T09:56:27.739" v="43" actId="6549"/>
        <pc:sldMkLst>
          <pc:docMk/>
          <pc:sldMk cId="3314211366" sldId="4531"/>
        </pc:sldMkLst>
      </pc:sldChg>
      <pc:sldChg chg="modNotesTx">
        <pc:chgData name="O'RILEY,Paige" userId="495856f0-c371-46a7-b27f-0cccf01fd8e8" providerId="ADAL" clId="{367DC750-FAB3-4505-A873-19B67C7EC099}" dt="2026-05-27T09:56:31.796" v="45" actId="6549"/>
        <pc:sldMkLst>
          <pc:docMk/>
          <pc:sldMk cId="2981692078" sldId="4534"/>
        </pc:sldMkLst>
      </pc:sldChg>
      <pc:sldChg chg="modNotesTx">
        <pc:chgData name="O'RILEY,Paige" userId="495856f0-c371-46a7-b27f-0cccf01fd8e8" providerId="ADAL" clId="{367DC750-FAB3-4505-A873-19B67C7EC099}" dt="2026-05-27T09:55:28.928" v="15" actId="6549"/>
        <pc:sldMkLst>
          <pc:docMk/>
          <pc:sldMk cId="634096091" sldId="4535"/>
        </pc:sldMkLst>
      </pc:sldChg>
      <pc:sldChg chg="modNotesTx">
        <pc:chgData name="O'RILEY,Paige" userId="495856f0-c371-46a7-b27f-0cccf01fd8e8" providerId="ADAL" clId="{367DC750-FAB3-4505-A873-19B67C7EC099}" dt="2026-05-27T09:55:32.840" v="17" actId="6549"/>
        <pc:sldMkLst>
          <pc:docMk/>
          <pc:sldMk cId="4140023984" sldId="4536"/>
        </pc:sldMkLst>
      </pc:sldChg>
      <pc:sldChg chg="modNotesTx">
        <pc:chgData name="O'RILEY,Paige" userId="495856f0-c371-46a7-b27f-0cccf01fd8e8" providerId="ADAL" clId="{367DC750-FAB3-4505-A873-19B67C7EC099}" dt="2026-05-27T09:55:21.989" v="12" actId="6549"/>
        <pc:sldMkLst>
          <pc:docMk/>
          <pc:sldMk cId="2617603269" sldId="4537"/>
        </pc:sldMkLst>
      </pc:sldChg>
      <pc:sldChg chg="modNotesTx">
        <pc:chgData name="O'RILEY,Paige" userId="495856f0-c371-46a7-b27f-0cccf01fd8e8" providerId="ADAL" clId="{367DC750-FAB3-4505-A873-19B67C7EC099}" dt="2026-05-27T09:55:05.341" v="3" actId="6549"/>
        <pc:sldMkLst>
          <pc:docMk/>
          <pc:sldMk cId="4006202382" sldId="4538"/>
        </pc:sldMkLst>
      </pc:sldChg>
      <pc:sldChg chg="modNotesTx">
        <pc:chgData name="O'RILEY,Paige" userId="495856f0-c371-46a7-b27f-0cccf01fd8e8" providerId="ADAL" clId="{367DC750-FAB3-4505-A873-19B67C7EC099}" dt="2026-05-27T09:57:02.963" v="57" actId="6549"/>
        <pc:sldMkLst>
          <pc:docMk/>
          <pc:sldMk cId="96496839" sldId="4539"/>
        </pc:sldMkLst>
      </pc:sldChg>
      <pc:sldChg chg="modNotesTx">
        <pc:chgData name="O'RILEY,Paige" userId="495856f0-c371-46a7-b27f-0cccf01fd8e8" providerId="ADAL" clId="{367DC750-FAB3-4505-A873-19B67C7EC099}" dt="2026-05-27T09:55:10.907" v="6" actId="6549"/>
        <pc:sldMkLst>
          <pc:docMk/>
          <pc:sldMk cId="3890288098" sldId="4540"/>
        </pc:sldMkLst>
      </pc:sldChg>
      <pc:sldChg chg="modNotesTx">
        <pc:chgData name="O'RILEY,Paige" userId="495856f0-c371-46a7-b27f-0cccf01fd8e8" providerId="ADAL" clId="{367DC750-FAB3-4505-A873-19B67C7EC099}" dt="2026-05-27T09:55:16.345" v="9" actId="6549"/>
        <pc:sldMkLst>
          <pc:docMk/>
          <pc:sldMk cId="3502819609" sldId="4541"/>
        </pc:sldMkLst>
      </pc:sldChg>
      <pc:sldChg chg="modNotesTx">
        <pc:chgData name="O'RILEY,Paige" userId="495856f0-c371-46a7-b27f-0cccf01fd8e8" providerId="ADAL" clId="{367DC750-FAB3-4505-A873-19B67C7EC099}" dt="2026-05-27T09:55:38.814" v="20" actId="6549"/>
        <pc:sldMkLst>
          <pc:docMk/>
          <pc:sldMk cId="2058122394" sldId="4542"/>
        </pc:sldMkLst>
      </pc:sldChg>
      <pc:sldChg chg="modNotesTx">
        <pc:chgData name="O'RILEY,Paige" userId="495856f0-c371-46a7-b27f-0cccf01fd8e8" providerId="ADAL" clId="{367DC750-FAB3-4505-A873-19B67C7EC099}" dt="2026-05-27T09:55:09.283" v="5" actId="6549"/>
        <pc:sldMkLst>
          <pc:docMk/>
          <pc:sldMk cId="3081219525" sldId="454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E5EF5-7942-4240-BA34-E5BCF204B1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4F915B-F0AF-4454-BA7D-7F0C52ADC7DB}">
      <dgm:prSet phldrT="[Text]"/>
      <dgm:spPr/>
      <dgm:t>
        <a:bodyPr/>
        <a:lstStyle/>
        <a:p>
          <a:r>
            <a:rPr lang="en-AU" dirty="0"/>
            <a:t>Trigger</a:t>
          </a:r>
        </a:p>
      </dgm:t>
    </dgm:pt>
    <dgm:pt modelId="{529843A0-232F-4C0C-BC1F-443E789602AA}" type="parTrans" cxnId="{04FCF900-EF1F-4772-AD1B-5B3C2A8A01BA}">
      <dgm:prSet/>
      <dgm:spPr/>
      <dgm:t>
        <a:bodyPr/>
        <a:lstStyle/>
        <a:p>
          <a:endParaRPr lang="en-AU"/>
        </a:p>
      </dgm:t>
    </dgm:pt>
    <dgm:pt modelId="{EAB9BC74-5067-41E0-8D5E-034B131F3279}" type="sibTrans" cxnId="{04FCF900-EF1F-4772-AD1B-5B3C2A8A01BA}">
      <dgm:prSet/>
      <dgm:spPr/>
      <dgm:t>
        <a:bodyPr/>
        <a:lstStyle/>
        <a:p>
          <a:endParaRPr lang="en-AU" dirty="0"/>
        </a:p>
      </dgm:t>
    </dgm:pt>
    <dgm:pt modelId="{75D76ADF-EA9F-4F0E-8C16-87836A3A333A}">
      <dgm:prSet phldrT="[Text]"/>
      <dgm:spPr/>
      <dgm:t>
        <a:bodyPr/>
        <a:lstStyle/>
        <a:p>
          <a:r>
            <a:rPr lang="en-AU" dirty="0"/>
            <a:t>Plan</a:t>
          </a:r>
        </a:p>
      </dgm:t>
    </dgm:pt>
    <dgm:pt modelId="{E7508BE7-FEE7-491E-A565-B74F4DD4B4FA}" type="parTrans" cxnId="{C8F87B28-06C9-4E8C-BDBB-782C2C22FBD9}">
      <dgm:prSet/>
      <dgm:spPr/>
      <dgm:t>
        <a:bodyPr/>
        <a:lstStyle/>
        <a:p>
          <a:endParaRPr lang="en-AU"/>
        </a:p>
      </dgm:t>
    </dgm:pt>
    <dgm:pt modelId="{C60DD182-8D54-49D8-8CB5-91D5BA448711}" type="sibTrans" cxnId="{C8F87B28-06C9-4E8C-BDBB-782C2C22FBD9}">
      <dgm:prSet/>
      <dgm:spPr/>
      <dgm:t>
        <a:bodyPr/>
        <a:lstStyle/>
        <a:p>
          <a:endParaRPr lang="en-AU" dirty="0"/>
        </a:p>
      </dgm:t>
    </dgm:pt>
    <dgm:pt modelId="{1ADD2014-EBCC-41FE-A911-2E2BAB4AE10E}">
      <dgm:prSet phldrT="[Text]"/>
      <dgm:spPr>
        <a:solidFill>
          <a:srgbClr val="AF0066"/>
        </a:solidFill>
      </dgm:spPr>
      <dgm:t>
        <a:bodyPr/>
        <a:lstStyle/>
        <a:p>
          <a:r>
            <a:rPr lang="en-AU" dirty="0"/>
            <a:t>Notify you</a:t>
          </a:r>
        </a:p>
      </dgm:t>
    </dgm:pt>
    <dgm:pt modelId="{0E5BD9DB-3D38-4883-8024-9DB54DF80AE2}" type="parTrans" cxnId="{F6F07DB7-95E9-4DED-B551-77F233C04806}">
      <dgm:prSet/>
      <dgm:spPr/>
      <dgm:t>
        <a:bodyPr/>
        <a:lstStyle/>
        <a:p>
          <a:endParaRPr lang="en-AU"/>
        </a:p>
      </dgm:t>
    </dgm:pt>
    <dgm:pt modelId="{C48E85D8-08C0-4984-84F8-8C15FCB002FC}" type="sibTrans" cxnId="{F6F07DB7-95E9-4DED-B551-77F233C04806}">
      <dgm:prSet/>
      <dgm:spPr/>
      <dgm:t>
        <a:bodyPr/>
        <a:lstStyle/>
        <a:p>
          <a:endParaRPr lang="en-AU" dirty="0"/>
        </a:p>
      </dgm:t>
    </dgm:pt>
    <dgm:pt modelId="{B172300A-BEB0-49D3-A1F1-AEB82C90A18C}">
      <dgm:prSet phldrT="[Text]"/>
      <dgm:spPr>
        <a:solidFill>
          <a:srgbClr val="AF0066"/>
        </a:solidFill>
      </dgm:spPr>
      <dgm:t>
        <a:bodyPr/>
        <a:lstStyle/>
        <a:p>
          <a:r>
            <a:rPr lang="en-AU" dirty="0"/>
            <a:t>Collect evidence</a:t>
          </a:r>
        </a:p>
      </dgm:t>
    </dgm:pt>
    <dgm:pt modelId="{3223F7AC-7FF3-4B1C-8398-0FB6345C3590}" type="parTrans" cxnId="{A7CF69AE-9F30-4878-8B60-F75A39CD893D}">
      <dgm:prSet/>
      <dgm:spPr/>
      <dgm:t>
        <a:bodyPr/>
        <a:lstStyle/>
        <a:p>
          <a:endParaRPr lang="en-AU"/>
        </a:p>
      </dgm:t>
    </dgm:pt>
    <dgm:pt modelId="{01D8CBCF-3299-4584-9748-5DFEABEEE05B}" type="sibTrans" cxnId="{A7CF69AE-9F30-4878-8B60-F75A39CD893D}">
      <dgm:prSet/>
      <dgm:spPr/>
      <dgm:t>
        <a:bodyPr/>
        <a:lstStyle/>
        <a:p>
          <a:endParaRPr lang="en-AU" dirty="0"/>
        </a:p>
      </dgm:t>
    </dgm:pt>
    <dgm:pt modelId="{31DBD004-77E4-45EF-B891-9F59BD353CB4}">
      <dgm:prSet phldrT="[Text]"/>
      <dgm:spPr>
        <a:solidFill>
          <a:srgbClr val="AF0066"/>
        </a:solidFill>
      </dgm:spPr>
      <dgm:t>
        <a:bodyPr/>
        <a:lstStyle/>
        <a:p>
          <a:r>
            <a:rPr lang="en-AU" dirty="0"/>
            <a:t>Analyse</a:t>
          </a:r>
        </a:p>
      </dgm:t>
    </dgm:pt>
    <dgm:pt modelId="{CA852EAE-FAD3-4887-9849-EE36F2DCFA6E}" type="parTrans" cxnId="{A66A7ED0-5EA7-4B23-9D0E-6AEE5EBEA2B7}">
      <dgm:prSet/>
      <dgm:spPr/>
      <dgm:t>
        <a:bodyPr/>
        <a:lstStyle/>
        <a:p>
          <a:endParaRPr lang="en-AU"/>
        </a:p>
      </dgm:t>
    </dgm:pt>
    <dgm:pt modelId="{EA27D3CD-E58C-4DC0-AC86-141C1AC6D272}" type="sibTrans" cxnId="{A66A7ED0-5EA7-4B23-9D0E-6AEE5EBEA2B7}">
      <dgm:prSet/>
      <dgm:spPr/>
      <dgm:t>
        <a:bodyPr/>
        <a:lstStyle/>
        <a:p>
          <a:endParaRPr lang="en-AU" dirty="0"/>
        </a:p>
      </dgm:t>
    </dgm:pt>
    <dgm:pt modelId="{A31622C4-1889-4D44-BBD9-0A2B2EF6263A}">
      <dgm:prSet phldrT="[Text]"/>
      <dgm:spPr/>
      <dgm:t>
        <a:bodyPr/>
        <a:lstStyle/>
        <a:p>
          <a:r>
            <a:rPr lang="en-AU" dirty="0"/>
            <a:t>Write report</a:t>
          </a:r>
        </a:p>
      </dgm:t>
    </dgm:pt>
    <dgm:pt modelId="{5534E140-4D28-407B-B4F8-197E77CF9788}" type="parTrans" cxnId="{90605652-BEE4-4C0C-8B75-FDEE3B7B4048}">
      <dgm:prSet/>
      <dgm:spPr/>
      <dgm:t>
        <a:bodyPr/>
        <a:lstStyle/>
        <a:p>
          <a:endParaRPr lang="en-AU"/>
        </a:p>
      </dgm:t>
    </dgm:pt>
    <dgm:pt modelId="{44A9B64C-17C5-4939-93EC-41E3A2469269}" type="sibTrans" cxnId="{90605652-BEE4-4C0C-8B75-FDEE3B7B4048}">
      <dgm:prSet/>
      <dgm:spPr/>
      <dgm:t>
        <a:bodyPr/>
        <a:lstStyle/>
        <a:p>
          <a:endParaRPr lang="en-AU" dirty="0"/>
        </a:p>
      </dgm:t>
    </dgm:pt>
    <dgm:pt modelId="{68970191-4B26-4785-BB72-4EFCAC697C49}">
      <dgm:prSet phldrT="[Text]"/>
      <dgm:spPr>
        <a:solidFill>
          <a:srgbClr val="AF0066"/>
        </a:solidFill>
      </dgm:spPr>
      <dgm:t>
        <a:bodyPr/>
        <a:lstStyle/>
        <a:p>
          <a:r>
            <a:rPr lang="en-AU" dirty="0"/>
            <a:t>Feedback</a:t>
          </a:r>
        </a:p>
      </dgm:t>
    </dgm:pt>
    <dgm:pt modelId="{8AE9F038-058B-437A-A45C-F4D78F242DA6}" type="parTrans" cxnId="{AD3317AC-295E-4A07-A679-FBC1ACE214D6}">
      <dgm:prSet/>
      <dgm:spPr/>
      <dgm:t>
        <a:bodyPr/>
        <a:lstStyle/>
        <a:p>
          <a:endParaRPr lang="en-AU"/>
        </a:p>
      </dgm:t>
    </dgm:pt>
    <dgm:pt modelId="{077956BD-546A-40D0-881F-20269DB3CD6C}" type="sibTrans" cxnId="{AD3317AC-295E-4A07-A679-FBC1ACE214D6}">
      <dgm:prSet/>
      <dgm:spPr/>
      <dgm:t>
        <a:bodyPr/>
        <a:lstStyle/>
        <a:p>
          <a:endParaRPr lang="en-AU" dirty="0"/>
        </a:p>
      </dgm:t>
    </dgm:pt>
    <dgm:pt modelId="{574BBBA6-2ACB-422F-B1A8-705D41447289}">
      <dgm:prSet phldrT="[Text]"/>
      <dgm:spPr/>
      <dgm:t>
        <a:bodyPr/>
        <a:lstStyle/>
        <a:p>
          <a:r>
            <a:rPr lang="en-AU" dirty="0"/>
            <a:t>Make decision</a:t>
          </a:r>
        </a:p>
      </dgm:t>
    </dgm:pt>
    <dgm:pt modelId="{845274F0-4D3B-47CE-A362-B47A3EFBBDEB}" type="parTrans" cxnId="{D9FE5E60-4124-4546-BD32-0B96C54C1410}">
      <dgm:prSet/>
      <dgm:spPr/>
      <dgm:t>
        <a:bodyPr/>
        <a:lstStyle/>
        <a:p>
          <a:endParaRPr lang="en-AU"/>
        </a:p>
      </dgm:t>
    </dgm:pt>
    <dgm:pt modelId="{51C0FF4F-B996-4B9C-A23B-06FAAFFCBE03}" type="sibTrans" cxnId="{D9FE5E60-4124-4546-BD32-0B96C54C1410}">
      <dgm:prSet/>
      <dgm:spPr/>
      <dgm:t>
        <a:bodyPr/>
        <a:lstStyle/>
        <a:p>
          <a:endParaRPr lang="en-AU"/>
        </a:p>
      </dgm:t>
    </dgm:pt>
    <dgm:pt modelId="{E62C21D1-5BA7-469E-8FBE-CBB1F5D9FD67}" type="pres">
      <dgm:prSet presAssocID="{2B7E5EF5-7942-4240-BA34-E5BCF204B123}" presName="Name0" presStyleCnt="0">
        <dgm:presLayoutVars>
          <dgm:dir/>
          <dgm:resizeHandles val="exact"/>
        </dgm:presLayoutVars>
      </dgm:prSet>
      <dgm:spPr/>
    </dgm:pt>
    <dgm:pt modelId="{CDF2685C-68BC-42F6-B12D-661BC618C37F}" type="pres">
      <dgm:prSet presAssocID="{514F915B-F0AF-4454-BA7D-7F0C52ADC7DB}" presName="node" presStyleLbl="node1" presStyleIdx="0" presStyleCnt="8" custScaleY="229116">
        <dgm:presLayoutVars>
          <dgm:bulletEnabled val="1"/>
        </dgm:presLayoutVars>
      </dgm:prSet>
      <dgm:spPr/>
    </dgm:pt>
    <dgm:pt modelId="{7D3005F1-753D-41E7-83AE-17B5C375D1F3}" type="pres">
      <dgm:prSet presAssocID="{EAB9BC74-5067-41E0-8D5E-034B131F3279}" presName="sibTrans" presStyleLbl="sibTrans2D1" presStyleIdx="0" presStyleCnt="7"/>
      <dgm:spPr/>
    </dgm:pt>
    <dgm:pt modelId="{78475859-EDD4-4AE8-B0E2-3B99FF5D2177}" type="pres">
      <dgm:prSet presAssocID="{EAB9BC74-5067-41E0-8D5E-034B131F3279}" presName="connectorText" presStyleLbl="sibTrans2D1" presStyleIdx="0" presStyleCnt="7"/>
      <dgm:spPr/>
    </dgm:pt>
    <dgm:pt modelId="{B6E10A9F-E590-4FC7-A415-7FB4957A089A}" type="pres">
      <dgm:prSet presAssocID="{75D76ADF-EA9F-4F0E-8C16-87836A3A333A}" presName="node" presStyleLbl="node1" presStyleIdx="1" presStyleCnt="8" custScaleY="229116">
        <dgm:presLayoutVars>
          <dgm:bulletEnabled val="1"/>
        </dgm:presLayoutVars>
      </dgm:prSet>
      <dgm:spPr/>
    </dgm:pt>
    <dgm:pt modelId="{BE6772FF-5ADA-4BBC-996F-69EABA100209}" type="pres">
      <dgm:prSet presAssocID="{C60DD182-8D54-49D8-8CB5-91D5BA448711}" presName="sibTrans" presStyleLbl="sibTrans2D1" presStyleIdx="1" presStyleCnt="7"/>
      <dgm:spPr/>
    </dgm:pt>
    <dgm:pt modelId="{0AA88296-C794-4295-8C4A-7A871FD142D0}" type="pres">
      <dgm:prSet presAssocID="{C60DD182-8D54-49D8-8CB5-91D5BA448711}" presName="connectorText" presStyleLbl="sibTrans2D1" presStyleIdx="1" presStyleCnt="7"/>
      <dgm:spPr/>
    </dgm:pt>
    <dgm:pt modelId="{DF3E622A-6266-4587-9D1B-7440135267FD}" type="pres">
      <dgm:prSet presAssocID="{1ADD2014-EBCC-41FE-A911-2E2BAB4AE10E}" presName="node" presStyleLbl="node1" presStyleIdx="2" presStyleCnt="8" custScaleY="229116">
        <dgm:presLayoutVars>
          <dgm:bulletEnabled val="1"/>
        </dgm:presLayoutVars>
      </dgm:prSet>
      <dgm:spPr/>
    </dgm:pt>
    <dgm:pt modelId="{1DEE9DCC-AA87-4BE9-8F76-F70F8D9CBBBD}" type="pres">
      <dgm:prSet presAssocID="{C48E85D8-08C0-4984-84F8-8C15FCB002FC}" presName="sibTrans" presStyleLbl="sibTrans2D1" presStyleIdx="2" presStyleCnt="7"/>
      <dgm:spPr/>
    </dgm:pt>
    <dgm:pt modelId="{BE068C00-A8D0-41EC-B26A-AE8BE5EBD227}" type="pres">
      <dgm:prSet presAssocID="{C48E85D8-08C0-4984-84F8-8C15FCB002FC}" presName="connectorText" presStyleLbl="sibTrans2D1" presStyleIdx="2" presStyleCnt="7"/>
      <dgm:spPr/>
    </dgm:pt>
    <dgm:pt modelId="{3AB3512B-01CB-4508-BF06-C4A516590327}" type="pres">
      <dgm:prSet presAssocID="{B172300A-BEB0-49D3-A1F1-AEB82C90A18C}" presName="node" presStyleLbl="node1" presStyleIdx="3" presStyleCnt="8" custScaleY="229116">
        <dgm:presLayoutVars>
          <dgm:bulletEnabled val="1"/>
        </dgm:presLayoutVars>
      </dgm:prSet>
      <dgm:spPr/>
    </dgm:pt>
    <dgm:pt modelId="{74B4A8E1-4513-447C-BCE6-99F2644B3A3F}" type="pres">
      <dgm:prSet presAssocID="{01D8CBCF-3299-4584-9748-5DFEABEEE05B}" presName="sibTrans" presStyleLbl="sibTrans2D1" presStyleIdx="3" presStyleCnt="7"/>
      <dgm:spPr/>
    </dgm:pt>
    <dgm:pt modelId="{1CE4949D-499E-4D23-BF35-1A60E045A27C}" type="pres">
      <dgm:prSet presAssocID="{01D8CBCF-3299-4584-9748-5DFEABEEE05B}" presName="connectorText" presStyleLbl="sibTrans2D1" presStyleIdx="3" presStyleCnt="7"/>
      <dgm:spPr/>
    </dgm:pt>
    <dgm:pt modelId="{56617AF5-CB11-44B8-9FF4-3CAC5D1F9B37}" type="pres">
      <dgm:prSet presAssocID="{31DBD004-77E4-45EF-B891-9F59BD353CB4}" presName="node" presStyleLbl="node1" presStyleIdx="4" presStyleCnt="8" custScaleY="229116">
        <dgm:presLayoutVars>
          <dgm:bulletEnabled val="1"/>
        </dgm:presLayoutVars>
      </dgm:prSet>
      <dgm:spPr/>
    </dgm:pt>
    <dgm:pt modelId="{BD7A802A-66F6-45E7-B556-6A4AB2C14339}" type="pres">
      <dgm:prSet presAssocID="{EA27D3CD-E58C-4DC0-AC86-141C1AC6D272}" presName="sibTrans" presStyleLbl="sibTrans2D1" presStyleIdx="4" presStyleCnt="7"/>
      <dgm:spPr/>
    </dgm:pt>
    <dgm:pt modelId="{4F1EE6FB-03C8-440A-829D-D45B5C191250}" type="pres">
      <dgm:prSet presAssocID="{EA27D3CD-E58C-4DC0-AC86-141C1AC6D272}" presName="connectorText" presStyleLbl="sibTrans2D1" presStyleIdx="4" presStyleCnt="7"/>
      <dgm:spPr/>
    </dgm:pt>
    <dgm:pt modelId="{4745E040-9516-4234-9730-E31304E3BB62}" type="pres">
      <dgm:prSet presAssocID="{68970191-4B26-4785-BB72-4EFCAC697C49}" presName="node" presStyleLbl="node1" presStyleIdx="5" presStyleCnt="8" custScaleY="229116">
        <dgm:presLayoutVars>
          <dgm:bulletEnabled val="1"/>
        </dgm:presLayoutVars>
      </dgm:prSet>
      <dgm:spPr/>
    </dgm:pt>
    <dgm:pt modelId="{00A2ECFE-FC86-4D65-9407-7814D5C3FF70}" type="pres">
      <dgm:prSet presAssocID="{077956BD-546A-40D0-881F-20269DB3CD6C}" presName="sibTrans" presStyleLbl="sibTrans2D1" presStyleIdx="5" presStyleCnt="7"/>
      <dgm:spPr/>
    </dgm:pt>
    <dgm:pt modelId="{40AA4AB1-65E0-46E7-A50D-B0285E93E8F4}" type="pres">
      <dgm:prSet presAssocID="{077956BD-546A-40D0-881F-20269DB3CD6C}" presName="connectorText" presStyleLbl="sibTrans2D1" presStyleIdx="5" presStyleCnt="7"/>
      <dgm:spPr/>
    </dgm:pt>
    <dgm:pt modelId="{14B56206-2FC4-4886-983D-8B56FB602748}" type="pres">
      <dgm:prSet presAssocID="{A31622C4-1889-4D44-BBD9-0A2B2EF6263A}" presName="node" presStyleLbl="node1" presStyleIdx="6" presStyleCnt="8" custScaleY="229116">
        <dgm:presLayoutVars>
          <dgm:bulletEnabled val="1"/>
        </dgm:presLayoutVars>
      </dgm:prSet>
      <dgm:spPr/>
    </dgm:pt>
    <dgm:pt modelId="{0808646B-503E-4A95-B5B8-A69679C59EC3}" type="pres">
      <dgm:prSet presAssocID="{44A9B64C-17C5-4939-93EC-41E3A2469269}" presName="sibTrans" presStyleLbl="sibTrans2D1" presStyleIdx="6" presStyleCnt="7"/>
      <dgm:spPr/>
    </dgm:pt>
    <dgm:pt modelId="{4A6BB4C5-EA82-4DF0-9898-464DAF17ABB0}" type="pres">
      <dgm:prSet presAssocID="{44A9B64C-17C5-4939-93EC-41E3A2469269}" presName="connectorText" presStyleLbl="sibTrans2D1" presStyleIdx="6" presStyleCnt="7"/>
      <dgm:spPr/>
    </dgm:pt>
    <dgm:pt modelId="{54A7BC6C-D3F6-4520-B621-3A0D6B21BEDA}" type="pres">
      <dgm:prSet presAssocID="{574BBBA6-2ACB-422F-B1A8-705D41447289}" presName="node" presStyleLbl="node1" presStyleIdx="7" presStyleCnt="8" custScaleY="229116">
        <dgm:presLayoutVars>
          <dgm:bulletEnabled val="1"/>
        </dgm:presLayoutVars>
      </dgm:prSet>
      <dgm:spPr/>
    </dgm:pt>
  </dgm:ptLst>
  <dgm:cxnLst>
    <dgm:cxn modelId="{04FCF900-EF1F-4772-AD1B-5B3C2A8A01BA}" srcId="{2B7E5EF5-7942-4240-BA34-E5BCF204B123}" destId="{514F915B-F0AF-4454-BA7D-7F0C52ADC7DB}" srcOrd="0" destOrd="0" parTransId="{529843A0-232F-4C0C-BC1F-443E789602AA}" sibTransId="{EAB9BC74-5067-41E0-8D5E-034B131F3279}"/>
    <dgm:cxn modelId="{E458930C-79BF-4EDE-A391-9E6A0A9267F8}" type="presOf" srcId="{C60DD182-8D54-49D8-8CB5-91D5BA448711}" destId="{0AA88296-C794-4295-8C4A-7A871FD142D0}" srcOrd="1" destOrd="0" presId="urn:microsoft.com/office/officeart/2005/8/layout/process1"/>
    <dgm:cxn modelId="{AE960B1E-AE12-4F45-A84B-B46FDB927FCF}" type="presOf" srcId="{EA27D3CD-E58C-4DC0-AC86-141C1AC6D272}" destId="{BD7A802A-66F6-45E7-B556-6A4AB2C14339}" srcOrd="0" destOrd="0" presId="urn:microsoft.com/office/officeart/2005/8/layout/process1"/>
    <dgm:cxn modelId="{35B11120-D5D2-4E72-B938-942C26CDE9A8}" type="presOf" srcId="{514F915B-F0AF-4454-BA7D-7F0C52ADC7DB}" destId="{CDF2685C-68BC-42F6-B12D-661BC618C37F}" srcOrd="0" destOrd="0" presId="urn:microsoft.com/office/officeart/2005/8/layout/process1"/>
    <dgm:cxn modelId="{C8F87B28-06C9-4E8C-BDBB-782C2C22FBD9}" srcId="{2B7E5EF5-7942-4240-BA34-E5BCF204B123}" destId="{75D76ADF-EA9F-4F0E-8C16-87836A3A333A}" srcOrd="1" destOrd="0" parTransId="{E7508BE7-FEE7-491E-A565-B74F4DD4B4FA}" sibTransId="{C60DD182-8D54-49D8-8CB5-91D5BA448711}"/>
    <dgm:cxn modelId="{CC81EB37-6DEC-4A76-925F-2FEB3987DB2E}" type="presOf" srcId="{31DBD004-77E4-45EF-B891-9F59BD353CB4}" destId="{56617AF5-CB11-44B8-9FF4-3CAC5D1F9B37}" srcOrd="0" destOrd="0" presId="urn:microsoft.com/office/officeart/2005/8/layout/process1"/>
    <dgm:cxn modelId="{D9FE5E60-4124-4546-BD32-0B96C54C1410}" srcId="{2B7E5EF5-7942-4240-BA34-E5BCF204B123}" destId="{574BBBA6-2ACB-422F-B1A8-705D41447289}" srcOrd="7" destOrd="0" parTransId="{845274F0-4D3B-47CE-A362-B47A3EFBBDEB}" sibTransId="{51C0FF4F-B996-4B9C-A23B-06FAAFFCBE03}"/>
    <dgm:cxn modelId="{57A3B267-BA7D-437B-90E2-DBB99F95EA0E}" type="presOf" srcId="{EAB9BC74-5067-41E0-8D5E-034B131F3279}" destId="{78475859-EDD4-4AE8-B0E2-3B99FF5D2177}" srcOrd="1" destOrd="0" presId="urn:microsoft.com/office/officeart/2005/8/layout/process1"/>
    <dgm:cxn modelId="{90605652-BEE4-4C0C-8B75-FDEE3B7B4048}" srcId="{2B7E5EF5-7942-4240-BA34-E5BCF204B123}" destId="{A31622C4-1889-4D44-BBD9-0A2B2EF6263A}" srcOrd="6" destOrd="0" parTransId="{5534E140-4D28-407B-B4F8-197E77CF9788}" sibTransId="{44A9B64C-17C5-4939-93EC-41E3A2469269}"/>
    <dgm:cxn modelId="{BDF7EA53-3DDF-4827-9C1D-0C293B0E7A97}" type="presOf" srcId="{01D8CBCF-3299-4584-9748-5DFEABEEE05B}" destId="{74B4A8E1-4513-447C-BCE6-99F2644B3A3F}" srcOrd="0" destOrd="0" presId="urn:microsoft.com/office/officeart/2005/8/layout/process1"/>
    <dgm:cxn modelId="{BC90A856-42F5-4F67-8147-57121F396DDC}" type="presOf" srcId="{68970191-4B26-4785-BB72-4EFCAC697C49}" destId="{4745E040-9516-4234-9730-E31304E3BB62}" srcOrd="0" destOrd="0" presId="urn:microsoft.com/office/officeart/2005/8/layout/process1"/>
    <dgm:cxn modelId="{F409B457-C615-402A-9A90-8E302313FBC5}" type="presOf" srcId="{75D76ADF-EA9F-4F0E-8C16-87836A3A333A}" destId="{B6E10A9F-E590-4FC7-A415-7FB4957A089A}" srcOrd="0" destOrd="0" presId="urn:microsoft.com/office/officeart/2005/8/layout/process1"/>
    <dgm:cxn modelId="{DBA77359-5D96-4F64-937B-DFB7D2A12ADD}" type="presOf" srcId="{01D8CBCF-3299-4584-9748-5DFEABEEE05B}" destId="{1CE4949D-499E-4D23-BF35-1A60E045A27C}" srcOrd="1" destOrd="0" presId="urn:microsoft.com/office/officeart/2005/8/layout/process1"/>
    <dgm:cxn modelId="{18EE9179-277C-4629-8566-31BF2BFA1F95}" type="presOf" srcId="{B172300A-BEB0-49D3-A1F1-AEB82C90A18C}" destId="{3AB3512B-01CB-4508-BF06-C4A516590327}" srcOrd="0" destOrd="0" presId="urn:microsoft.com/office/officeart/2005/8/layout/process1"/>
    <dgm:cxn modelId="{AFE8F77D-E7D2-45DA-A002-E494EBAB8CBE}" type="presOf" srcId="{077956BD-546A-40D0-881F-20269DB3CD6C}" destId="{40AA4AB1-65E0-46E7-A50D-B0285E93E8F4}" srcOrd="1" destOrd="0" presId="urn:microsoft.com/office/officeart/2005/8/layout/process1"/>
    <dgm:cxn modelId="{AE9D0887-D037-4383-9DC9-52017BACC531}" type="presOf" srcId="{077956BD-546A-40D0-881F-20269DB3CD6C}" destId="{00A2ECFE-FC86-4D65-9407-7814D5C3FF70}" srcOrd="0" destOrd="0" presId="urn:microsoft.com/office/officeart/2005/8/layout/process1"/>
    <dgm:cxn modelId="{88A95593-3669-4A6E-BA67-2A9CB1067004}" type="presOf" srcId="{1ADD2014-EBCC-41FE-A911-2E2BAB4AE10E}" destId="{DF3E622A-6266-4587-9D1B-7440135267FD}" srcOrd="0" destOrd="0" presId="urn:microsoft.com/office/officeart/2005/8/layout/process1"/>
    <dgm:cxn modelId="{607A7C9B-8FEE-4684-A6E2-C7680A454233}" type="presOf" srcId="{C60DD182-8D54-49D8-8CB5-91D5BA448711}" destId="{BE6772FF-5ADA-4BBC-996F-69EABA100209}" srcOrd="0" destOrd="0" presId="urn:microsoft.com/office/officeart/2005/8/layout/process1"/>
    <dgm:cxn modelId="{77C281A2-260D-49E4-8A52-C62234724871}" type="presOf" srcId="{2B7E5EF5-7942-4240-BA34-E5BCF204B123}" destId="{E62C21D1-5BA7-469E-8FBE-CBB1F5D9FD67}" srcOrd="0" destOrd="0" presId="urn:microsoft.com/office/officeart/2005/8/layout/process1"/>
    <dgm:cxn modelId="{AD3317AC-295E-4A07-A679-FBC1ACE214D6}" srcId="{2B7E5EF5-7942-4240-BA34-E5BCF204B123}" destId="{68970191-4B26-4785-BB72-4EFCAC697C49}" srcOrd="5" destOrd="0" parTransId="{8AE9F038-058B-437A-A45C-F4D78F242DA6}" sibTransId="{077956BD-546A-40D0-881F-20269DB3CD6C}"/>
    <dgm:cxn modelId="{A7CF69AE-9F30-4878-8B60-F75A39CD893D}" srcId="{2B7E5EF5-7942-4240-BA34-E5BCF204B123}" destId="{B172300A-BEB0-49D3-A1F1-AEB82C90A18C}" srcOrd="3" destOrd="0" parTransId="{3223F7AC-7FF3-4B1C-8398-0FB6345C3590}" sibTransId="{01D8CBCF-3299-4584-9748-5DFEABEEE05B}"/>
    <dgm:cxn modelId="{F6F07DB7-95E9-4DED-B551-77F233C04806}" srcId="{2B7E5EF5-7942-4240-BA34-E5BCF204B123}" destId="{1ADD2014-EBCC-41FE-A911-2E2BAB4AE10E}" srcOrd="2" destOrd="0" parTransId="{0E5BD9DB-3D38-4883-8024-9DB54DF80AE2}" sibTransId="{C48E85D8-08C0-4984-84F8-8C15FCB002FC}"/>
    <dgm:cxn modelId="{87F421C0-23A4-45C5-9019-A3B8FB702D72}" type="presOf" srcId="{C48E85D8-08C0-4984-84F8-8C15FCB002FC}" destId="{BE068C00-A8D0-41EC-B26A-AE8BE5EBD227}" srcOrd="1" destOrd="0" presId="urn:microsoft.com/office/officeart/2005/8/layout/process1"/>
    <dgm:cxn modelId="{E71576CA-5082-4BA5-B335-55AFE3775FDC}" type="presOf" srcId="{44A9B64C-17C5-4939-93EC-41E3A2469269}" destId="{0808646B-503E-4A95-B5B8-A69679C59EC3}" srcOrd="0" destOrd="0" presId="urn:microsoft.com/office/officeart/2005/8/layout/process1"/>
    <dgm:cxn modelId="{A66A7ED0-5EA7-4B23-9D0E-6AEE5EBEA2B7}" srcId="{2B7E5EF5-7942-4240-BA34-E5BCF204B123}" destId="{31DBD004-77E4-45EF-B891-9F59BD353CB4}" srcOrd="4" destOrd="0" parTransId="{CA852EAE-FAD3-4887-9849-EE36F2DCFA6E}" sibTransId="{EA27D3CD-E58C-4DC0-AC86-141C1AC6D272}"/>
    <dgm:cxn modelId="{F1ECA0E1-5966-44B3-B9F3-9967B1A6D6B0}" type="presOf" srcId="{A31622C4-1889-4D44-BBD9-0A2B2EF6263A}" destId="{14B56206-2FC4-4886-983D-8B56FB602748}" srcOrd="0" destOrd="0" presId="urn:microsoft.com/office/officeart/2005/8/layout/process1"/>
    <dgm:cxn modelId="{CE6F10E8-38B9-40B0-B602-C4EAE41666B1}" type="presOf" srcId="{574BBBA6-2ACB-422F-B1A8-705D41447289}" destId="{54A7BC6C-D3F6-4520-B621-3A0D6B21BEDA}" srcOrd="0" destOrd="0" presId="urn:microsoft.com/office/officeart/2005/8/layout/process1"/>
    <dgm:cxn modelId="{848FA6EA-89AB-4554-9884-F4242698ACB2}" type="presOf" srcId="{C48E85D8-08C0-4984-84F8-8C15FCB002FC}" destId="{1DEE9DCC-AA87-4BE9-8F76-F70F8D9CBBBD}" srcOrd="0" destOrd="0" presId="urn:microsoft.com/office/officeart/2005/8/layout/process1"/>
    <dgm:cxn modelId="{7E1703F5-F4D1-461B-9CFD-9A0C0AA4A80A}" type="presOf" srcId="{44A9B64C-17C5-4939-93EC-41E3A2469269}" destId="{4A6BB4C5-EA82-4DF0-9898-464DAF17ABB0}" srcOrd="1" destOrd="0" presId="urn:microsoft.com/office/officeart/2005/8/layout/process1"/>
    <dgm:cxn modelId="{0AB912F5-D78A-4A4C-B6ED-7F75CF91AE65}" type="presOf" srcId="{EAB9BC74-5067-41E0-8D5E-034B131F3279}" destId="{7D3005F1-753D-41E7-83AE-17B5C375D1F3}" srcOrd="0" destOrd="0" presId="urn:microsoft.com/office/officeart/2005/8/layout/process1"/>
    <dgm:cxn modelId="{A49E9CF9-F08A-458E-812B-8F932044F160}" type="presOf" srcId="{EA27D3CD-E58C-4DC0-AC86-141C1AC6D272}" destId="{4F1EE6FB-03C8-440A-829D-D45B5C191250}" srcOrd="1" destOrd="0" presId="urn:microsoft.com/office/officeart/2005/8/layout/process1"/>
    <dgm:cxn modelId="{7D84D6E9-C295-4991-B204-A61EDF81952C}" type="presParOf" srcId="{E62C21D1-5BA7-469E-8FBE-CBB1F5D9FD67}" destId="{CDF2685C-68BC-42F6-B12D-661BC618C37F}" srcOrd="0" destOrd="0" presId="urn:microsoft.com/office/officeart/2005/8/layout/process1"/>
    <dgm:cxn modelId="{5D43AC37-4642-46AF-AA02-F36783A46FD9}" type="presParOf" srcId="{E62C21D1-5BA7-469E-8FBE-CBB1F5D9FD67}" destId="{7D3005F1-753D-41E7-83AE-17B5C375D1F3}" srcOrd="1" destOrd="0" presId="urn:microsoft.com/office/officeart/2005/8/layout/process1"/>
    <dgm:cxn modelId="{8F63060B-1B99-44ED-92F5-4D60AC076D22}" type="presParOf" srcId="{7D3005F1-753D-41E7-83AE-17B5C375D1F3}" destId="{78475859-EDD4-4AE8-B0E2-3B99FF5D2177}" srcOrd="0" destOrd="0" presId="urn:microsoft.com/office/officeart/2005/8/layout/process1"/>
    <dgm:cxn modelId="{45CA15B8-A175-49DC-8E17-4B1D4F19C034}" type="presParOf" srcId="{E62C21D1-5BA7-469E-8FBE-CBB1F5D9FD67}" destId="{B6E10A9F-E590-4FC7-A415-7FB4957A089A}" srcOrd="2" destOrd="0" presId="urn:microsoft.com/office/officeart/2005/8/layout/process1"/>
    <dgm:cxn modelId="{5534F3B7-6CCB-424D-919D-AF20B55B9205}" type="presParOf" srcId="{E62C21D1-5BA7-469E-8FBE-CBB1F5D9FD67}" destId="{BE6772FF-5ADA-4BBC-996F-69EABA100209}" srcOrd="3" destOrd="0" presId="urn:microsoft.com/office/officeart/2005/8/layout/process1"/>
    <dgm:cxn modelId="{967120A6-ABA6-4EB1-93D1-5DDED5B00D59}" type="presParOf" srcId="{BE6772FF-5ADA-4BBC-996F-69EABA100209}" destId="{0AA88296-C794-4295-8C4A-7A871FD142D0}" srcOrd="0" destOrd="0" presId="urn:microsoft.com/office/officeart/2005/8/layout/process1"/>
    <dgm:cxn modelId="{52A5C330-C6BE-499A-A838-517B6131AA6E}" type="presParOf" srcId="{E62C21D1-5BA7-469E-8FBE-CBB1F5D9FD67}" destId="{DF3E622A-6266-4587-9D1B-7440135267FD}" srcOrd="4" destOrd="0" presId="urn:microsoft.com/office/officeart/2005/8/layout/process1"/>
    <dgm:cxn modelId="{AC78632B-C5E1-4491-B2D4-9F3ACC02B6F0}" type="presParOf" srcId="{E62C21D1-5BA7-469E-8FBE-CBB1F5D9FD67}" destId="{1DEE9DCC-AA87-4BE9-8F76-F70F8D9CBBBD}" srcOrd="5" destOrd="0" presId="urn:microsoft.com/office/officeart/2005/8/layout/process1"/>
    <dgm:cxn modelId="{29D516D4-B385-4A58-99F0-1A186CFD9FE4}" type="presParOf" srcId="{1DEE9DCC-AA87-4BE9-8F76-F70F8D9CBBBD}" destId="{BE068C00-A8D0-41EC-B26A-AE8BE5EBD227}" srcOrd="0" destOrd="0" presId="urn:microsoft.com/office/officeart/2005/8/layout/process1"/>
    <dgm:cxn modelId="{62DF7BA2-BDEB-4E88-9648-8270EC695699}" type="presParOf" srcId="{E62C21D1-5BA7-469E-8FBE-CBB1F5D9FD67}" destId="{3AB3512B-01CB-4508-BF06-C4A516590327}" srcOrd="6" destOrd="0" presId="urn:microsoft.com/office/officeart/2005/8/layout/process1"/>
    <dgm:cxn modelId="{0136A40A-ED66-4966-8E76-D033FC093331}" type="presParOf" srcId="{E62C21D1-5BA7-469E-8FBE-CBB1F5D9FD67}" destId="{74B4A8E1-4513-447C-BCE6-99F2644B3A3F}" srcOrd="7" destOrd="0" presId="urn:microsoft.com/office/officeart/2005/8/layout/process1"/>
    <dgm:cxn modelId="{D04BB64A-BEE8-42B0-8B25-29A44A3E55AC}" type="presParOf" srcId="{74B4A8E1-4513-447C-BCE6-99F2644B3A3F}" destId="{1CE4949D-499E-4D23-BF35-1A60E045A27C}" srcOrd="0" destOrd="0" presId="urn:microsoft.com/office/officeart/2005/8/layout/process1"/>
    <dgm:cxn modelId="{CFC461F0-3021-45CB-8C8A-4FAF052C85E8}" type="presParOf" srcId="{E62C21D1-5BA7-469E-8FBE-CBB1F5D9FD67}" destId="{56617AF5-CB11-44B8-9FF4-3CAC5D1F9B37}" srcOrd="8" destOrd="0" presId="urn:microsoft.com/office/officeart/2005/8/layout/process1"/>
    <dgm:cxn modelId="{22C788CC-A4EA-4FF5-94CC-5932FCA38C2F}" type="presParOf" srcId="{E62C21D1-5BA7-469E-8FBE-CBB1F5D9FD67}" destId="{BD7A802A-66F6-45E7-B556-6A4AB2C14339}" srcOrd="9" destOrd="0" presId="urn:microsoft.com/office/officeart/2005/8/layout/process1"/>
    <dgm:cxn modelId="{509DE527-5BE7-4339-8BEB-0EAC0FF0885B}" type="presParOf" srcId="{BD7A802A-66F6-45E7-B556-6A4AB2C14339}" destId="{4F1EE6FB-03C8-440A-829D-D45B5C191250}" srcOrd="0" destOrd="0" presId="urn:microsoft.com/office/officeart/2005/8/layout/process1"/>
    <dgm:cxn modelId="{9A70EBDF-A0F4-4FCD-BE67-C5B7608F347D}" type="presParOf" srcId="{E62C21D1-5BA7-469E-8FBE-CBB1F5D9FD67}" destId="{4745E040-9516-4234-9730-E31304E3BB62}" srcOrd="10" destOrd="0" presId="urn:microsoft.com/office/officeart/2005/8/layout/process1"/>
    <dgm:cxn modelId="{064F3132-3B4F-4904-9E69-1982D586A84B}" type="presParOf" srcId="{E62C21D1-5BA7-469E-8FBE-CBB1F5D9FD67}" destId="{00A2ECFE-FC86-4D65-9407-7814D5C3FF70}" srcOrd="11" destOrd="0" presId="urn:microsoft.com/office/officeart/2005/8/layout/process1"/>
    <dgm:cxn modelId="{040B9538-84EB-4894-8047-9EA220D09E43}" type="presParOf" srcId="{00A2ECFE-FC86-4D65-9407-7814D5C3FF70}" destId="{40AA4AB1-65E0-46E7-A50D-B0285E93E8F4}" srcOrd="0" destOrd="0" presId="urn:microsoft.com/office/officeart/2005/8/layout/process1"/>
    <dgm:cxn modelId="{938EB58F-D385-423D-ADDE-C086BBDA65E2}" type="presParOf" srcId="{E62C21D1-5BA7-469E-8FBE-CBB1F5D9FD67}" destId="{14B56206-2FC4-4886-983D-8B56FB602748}" srcOrd="12" destOrd="0" presId="urn:microsoft.com/office/officeart/2005/8/layout/process1"/>
    <dgm:cxn modelId="{E9032F6D-D5BB-43D0-96DF-1B3F87656CB7}" type="presParOf" srcId="{E62C21D1-5BA7-469E-8FBE-CBB1F5D9FD67}" destId="{0808646B-503E-4A95-B5B8-A69679C59EC3}" srcOrd="13" destOrd="0" presId="urn:microsoft.com/office/officeart/2005/8/layout/process1"/>
    <dgm:cxn modelId="{89C06F38-F6BB-431C-8E22-D7019326D2BA}" type="presParOf" srcId="{0808646B-503E-4A95-B5B8-A69679C59EC3}" destId="{4A6BB4C5-EA82-4DF0-9898-464DAF17ABB0}" srcOrd="0" destOrd="0" presId="urn:microsoft.com/office/officeart/2005/8/layout/process1"/>
    <dgm:cxn modelId="{24749BFB-22D3-4715-B1AB-C98801EAAFED}" type="presParOf" srcId="{E62C21D1-5BA7-469E-8FBE-CBB1F5D9FD67}" destId="{54A7BC6C-D3F6-4520-B621-3A0D6B21BEDA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2685C-68BC-42F6-B12D-661BC618C37F}">
      <dsp:nvSpPr>
        <dsp:cNvPr id="0" name=""/>
        <dsp:cNvSpPr/>
      </dsp:nvSpPr>
      <dsp:spPr>
        <a:xfrm>
          <a:off x="3808" y="1152144"/>
          <a:ext cx="1031005" cy="141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Trigger</a:t>
          </a:r>
        </a:p>
      </dsp:txBody>
      <dsp:txXfrm>
        <a:off x="34005" y="1182341"/>
        <a:ext cx="970611" cy="1356924"/>
      </dsp:txXfrm>
    </dsp:sp>
    <dsp:sp modelId="{7D3005F1-753D-41E7-83AE-17B5C375D1F3}">
      <dsp:nvSpPr>
        <dsp:cNvPr id="0" name=""/>
        <dsp:cNvSpPr/>
      </dsp:nvSpPr>
      <dsp:spPr>
        <a:xfrm>
          <a:off x="1137914" y="1732959"/>
          <a:ext cx="218573" cy="255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/>
        </a:p>
      </dsp:txBody>
      <dsp:txXfrm>
        <a:off x="1137914" y="1784097"/>
        <a:ext cx="153001" cy="153413"/>
      </dsp:txXfrm>
    </dsp:sp>
    <dsp:sp modelId="{B6E10A9F-E590-4FC7-A415-7FB4957A089A}">
      <dsp:nvSpPr>
        <dsp:cNvPr id="0" name=""/>
        <dsp:cNvSpPr/>
      </dsp:nvSpPr>
      <dsp:spPr>
        <a:xfrm>
          <a:off x="1447215" y="1152144"/>
          <a:ext cx="1031005" cy="141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Plan</a:t>
          </a:r>
        </a:p>
      </dsp:txBody>
      <dsp:txXfrm>
        <a:off x="1477412" y="1182341"/>
        <a:ext cx="970611" cy="1356924"/>
      </dsp:txXfrm>
    </dsp:sp>
    <dsp:sp modelId="{BE6772FF-5ADA-4BBC-996F-69EABA100209}">
      <dsp:nvSpPr>
        <dsp:cNvPr id="0" name=""/>
        <dsp:cNvSpPr/>
      </dsp:nvSpPr>
      <dsp:spPr>
        <a:xfrm>
          <a:off x="2581321" y="1732959"/>
          <a:ext cx="218573" cy="255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/>
        </a:p>
      </dsp:txBody>
      <dsp:txXfrm>
        <a:off x="2581321" y="1784097"/>
        <a:ext cx="153001" cy="153413"/>
      </dsp:txXfrm>
    </dsp:sp>
    <dsp:sp modelId="{DF3E622A-6266-4587-9D1B-7440135267FD}">
      <dsp:nvSpPr>
        <dsp:cNvPr id="0" name=""/>
        <dsp:cNvSpPr/>
      </dsp:nvSpPr>
      <dsp:spPr>
        <a:xfrm>
          <a:off x="2890622" y="1152144"/>
          <a:ext cx="1031005" cy="1417318"/>
        </a:xfrm>
        <a:prstGeom prst="roundRect">
          <a:avLst>
            <a:gd name="adj" fmla="val 10000"/>
          </a:avLst>
        </a:prstGeom>
        <a:solidFill>
          <a:srgbClr val="A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Notify you</a:t>
          </a:r>
        </a:p>
      </dsp:txBody>
      <dsp:txXfrm>
        <a:off x="2920819" y="1182341"/>
        <a:ext cx="970611" cy="1356924"/>
      </dsp:txXfrm>
    </dsp:sp>
    <dsp:sp modelId="{1DEE9DCC-AA87-4BE9-8F76-F70F8D9CBBBD}">
      <dsp:nvSpPr>
        <dsp:cNvPr id="0" name=""/>
        <dsp:cNvSpPr/>
      </dsp:nvSpPr>
      <dsp:spPr>
        <a:xfrm>
          <a:off x="4024728" y="1732959"/>
          <a:ext cx="218573" cy="255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/>
        </a:p>
      </dsp:txBody>
      <dsp:txXfrm>
        <a:off x="4024728" y="1784097"/>
        <a:ext cx="153001" cy="153413"/>
      </dsp:txXfrm>
    </dsp:sp>
    <dsp:sp modelId="{3AB3512B-01CB-4508-BF06-C4A516590327}">
      <dsp:nvSpPr>
        <dsp:cNvPr id="0" name=""/>
        <dsp:cNvSpPr/>
      </dsp:nvSpPr>
      <dsp:spPr>
        <a:xfrm>
          <a:off x="4334029" y="1152144"/>
          <a:ext cx="1031005" cy="1417318"/>
        </a:xfrm>
        <a:prstGeom prst="roundRect">
          <a:avLst>
            <a:gd name="adj" fmla="val 10000"/>
          </a:avLst>
        </a:prstGeom>
        <a:solidFill>
          <a:srgbClr val="A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Collect evidence</a:t>
          </a:r>
        </a:p>
      </dsp:txBody>
      <dsp:txXfrm>
        <a:off x="4364226" y="1182341"/>
        <a:ext cx="970611" cy="1356924"/>
      </dsp:txXfrm>
    </dsp:sp>
    <dsp:sp modelId="{74B4A8E1-4513-447C-BCE6-99F2644B3A3F}">
      <dsp:nvSpPr>
        <dsp:cNvPr id="0" name=""/>
        <dsp:cNvSpPr/>
      </dsp:nvSpPr>
      <dsp:spPr>
        <a:xfrm>
          <a:off x="5468135" y="1732959"/>
          <a:ext cx="218573" cy="255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/>
        </a:p>
      </dsp:txBody>
      <dsp:txXfrm>
        <a:off x="5468135" y="1784097"/>
        <a:ext cx="153001" cy="153413"/>
      </dsp:txXfrm>
    </dsp:sp>
    <dsp:sp modelId="{56617AF5-CB11-44B8-9FF4-3CAC5D1F9B37}">
      <dsp:nvSpPr>
        <dsp:cNvPr id="0" name=""/>
        <dsp:cNvSpPr/>
      </dsp:nvSpPr>
      <dsp:spPr>
        <a:xfrm>
          <a:off x="5777437" y="1152144"/>
          <a:ext cx="1031005" cy="1417318"/>
        </a:xfrm>
        <a:prstGeom prst="roundRect">
          <a:avLst>
            <a:gd name="adj" fmla="val 10000"/>
          </a:avLst>
        </a:prstGeom>
        <a:solidFill>
          <a:srgbClr val="A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Analyse</a:t>
          </a:r>
        </a:p>
      </dsp:txBody>
      <dsp:txXfrm>
        <a:off x="5807634" y="1182341"/>
        <a:ext cx="970611" cy="1356924"/>
      </dsp:txXfrm>
    </dsp:sp>
    <dsp:sp modelId="{BD7A802A-66F6-45E7-B556-6A4AB2C14339}">
      <dsp:nvSpPr>
        <dsp:cNvPr id="0" name=""/>
        <dsp:cNvSpPr/>
      </dsp:nvSpPr>
      <dsp:spPr>
        <a:xfrm>
          <a:off x="6911542" y="1732959"/>
          <a:ext cx="218573" cy="255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/>
        </a:p>
      </dsp:txBody>
      <dsp:txXfrm>
        <a:off x="6911542" y="1784097"/>
        <a:ext cx="153001" cy="153413"/>
      </dsp:txXfrm>
    </dsp:sp>
    <dsp:sp modelId="{4745E040-9516-4234-9730-E31304E3BB62}">
      <dsp:nvSpPr>
        <dsp:cNvPr id="0" name=""/>
        <dsp:cNvSpPr/>
      </dsp:nvSpPr>
      <dsp:spPr>
        <a:xfrm>
          <a:off x="7220844" y="1152144"/>
          <a:ext cx="1031005" cy="1417318"/>
        </a:xfrm>
        <a:prstGeom prst="roundRect">
          <a:avLst>
            <a:gd name="adj" fmla="val 10000"/>
          </a:avLst>
        </a:prstGeom>
        <a:solidFill>
          <a:srgbClr val="A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Feedback</a:t>
          </a:r>
        </a:p>
      </dsp:txBody>
      <dsp:txXfrm>
        <a:off x="7251041" y="1182341"/>
        <a:ext cx="970611" cy="1356924"/>
      </dsp:txXfrm>
    </dsp:sp>
    <dsp:sp modelId="{00A2ECFE-FC86-4D65-9407-7814D5C3FF70}">
      <dsp:nvSpPr>
        <dsp:cNvPr id="0" name=""/>
        <dsp:cNvSpPr/>
      </dsp:nvSpPr>
      <dsp:spPr>
        <a:xfrm>
          <a:off x="8354949" y="1732959"/>
          <a:ext cx="218573" cy="255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/>
        </a:p>
      </dsp:txBody>
      <dsp:txXfrm>
        <a:off x="8354949" y="1784097"/>
        <a:ext cx="153001" cy="153413"/>
      </dsp:txXfrm>
    </dsp:sp>
    <dsp:sp modelId="{14B56206-2FC4-4886-983D-8B56FB602748}">
      <dsp:nvSpPr>
        <dsp:cNvPr id="0" name=""/>
        <dsp:cNvSpPr/>
      </dsp:nvSpPr>
      <dsp:spPr>
        <a:xfrm>
          <a:off x="8664251" y="1152144"/>
          <a:ext cx="1031005" cy="141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Write report</a:t>
          </a:r>
        </a:p>
      </dsp:txBody>
      <dsp:txXfrm>
        <a:off x="8694448" y="1182341"/>
        <a:ext cx="970611" cy="1356924"/>
      </dsp:txXfrm>
    </dsp:sp>
    <dsp:sp modelId="{0808646B-503E-4A95-B5B8-A69679C59EC3}">
      <dsp:nvSpPr>
        <dsp:cNvPr id="0" name=""/>
        <dsp:cNvSpPr/>
      </dsp:nvSpPr>
      <dsp:spPr>
        <a:xfrm>
          <a:off x="9798356" y="1732959"/>
          <a:ext cx="218573" cy="255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 dirty="0"/>
        </a:p>
      </dsp:txBody>
      <dsp:txXfrm>
        <a:off x="9798356" y="1784097"/>
        <a:ext cx="153001" cy="153413"/>
      </dsp:txXfrm>
    </dsp:sp>
    <dsp:sp modelId="{54A7BC6C-D3F6-4520-B621-3A0D6B21BEDA}">
      <dsp:nvSpPr>
        <dsp:cNvPr id="0" name=""/>
        <dsp:cNvSpPr/>
      </dsp:nvSpPr>
      <dsp:spPr>
        <a:xfrm>
          <a:off x="10107658" y="1152144"/>
          <a:ext cx="1031005" cy="1417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Make decision</a:t>
          </a:r>
        </a:p>
      </dsp:txBody>
      <dsp:txXfrm>
        <a:off x="10137855" y="1182341"/>
        <a:ext cx="970611" cy="1356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100F-1BB8-498B-B018-6A756491476C}" type="datetimeFigureOut">
              <a:rPr lang="en-AU" smtClean="0"/>
              <a:t>27/05/2026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FF381-06F3-4DAB-92C3-2454751F6B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93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3E343-A3C1-4925-9C7A-02F584BB8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664B7-F887-7470-D648-B26598544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A0129-7F89-F3A1-B63C-4D6C2EC9B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D436C-5657-3FE5-E301-26F13846E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391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48AB9-917D-D6C8-8CEC-E2486743D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B98916-B267-0C69-50CE-08CA35662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39986-2CCE-EDCA-3AB3-C1EDA14D2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7C0CE-8FB4-6976-1556-5AA830CEE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686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6870A-C8C7-7D0F-68AA-25E15DD6B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F7CFB2-3DF2-1EF2-E5D6-3D15BFE69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AE62B-5E26-D6D5-2704-B1A886F25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A337C-F158-979D-352A-39F86F564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4504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506B2-8650-CBE0-E985-AC35AA89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E0450E-D756-831A-C208-5DC485574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F5E2E-3843-FC1B-85AA-22BDEFA44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B04CE-E72C-BAFA-F9A6-CD4EA860F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3953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BF6E5-E515-C1C5-D0BC-807237213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2DA2B-911A-55A1-62E7-43438B8AD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46CFDA-5E39-0314-AF14-E95CBEFE0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E0DC7-DEBC-6A82-C460-388D28272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4188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53BD8-4B9D-1D06-4BB3-4DB45A03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B205F1-0EA5-EA27-9876-616126608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146AE-49B5-41FA-9126-D03A98B46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CBE9-2CB1-E116-D1AC-1979FAFEC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2608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EFDB-2A46-223C-4AD1-B30A2B523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9E121E-AD3C-8535-DC08-68C35754D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9301E-3A2A-2553-4CD1-84B508AA9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C5497-3799-CA26-70A3-08E9D54D4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7786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1B588-DF62-2E8B-A2EF-FBF8AB1BA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2066C-3EC7-6D18-28D6-9C29AB23E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844D67-5FB2-528A-51DC-A6B8BF643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F48B1-0DE1-1A3C-E6D1-3749E0D51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8480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66B21-E881-B1C7-124A-74D6685AF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A43B25-7001-B17D-124A-55F8B4F00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1BD1C1-7AA5-97B8-EF1E-F036A9E82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23D91-A151-7B5A-52E7-48677BC2A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7042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5A17-0132-78B0-8997-5397F9CD4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AAB20-973B-9506-FE2E-0865FB85F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C848F-44AB-B497-F77D-529D6F580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52CCF-BA82-02CA-C965-F06381956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3766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E3448-C84B-A441-EDC1-6911743A4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DC6B3-BBAA-7F17-20FD-39249811A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0B8728-984F-07F4-7855-263E79FC9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E1861-9FD6-254D-CE26-07B62C416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593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01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4041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8DEEA-0AA9-1AF3-DFA5-F2EA2268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BB2030-D26E-773A-E94E-583165858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DF401-9EC8-DBBF-796E-159459FB6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EADD4-C5B3-4A94-9AA6-6C4AC7A6F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0616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2103D-4EAE-5D93-3E0F-D259AC3C6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E1B1E2-94FF-CD22-7D65-005504511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19089A-BF3F-52D9-3B04-F5CD61C4E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AB118-DF60-4231-8E33-DE4EB4594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4340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490E4-270A-6F6D-F963-A43A52586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7CF41-689D-A83E-E18F-5598FF1A0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B171AB-36A4-2EDC-907A-19AC01E43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C1353-613E-B780-F259-D0A38383A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5478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4E890-42C9-C517-7D06-1A120D5D0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788227-B9A6-1527-741B-9A1413D81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446553-8504-2E9F-42EF-178C38D14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8B24A-761D-052C-5C83-FC54FAD7E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8227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B8E19-C996-51D5-A025-E77E4FBAD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F9D877-98CA-D9B1-F5CD-D3E3C65E4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8D34E-63B5-9FC0-F977-2F6B1CA00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FDFF9-BE79-2529-65C6-ACA728A00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8096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F0E55-FA62-2A71-7C44-E92E2DF09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6D9A12-08AC-96CB-0A96-03B8AB680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39187-6885-C60C-4CDE-9D63D95EC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2A9C8-6375-692F-5F7A-7CF91275B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2329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C18CC-15D5-76CA-0A81-7275DA2AF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47379-0122-9FD4-113D-8D79CEE7A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70775E-3A2A-5437-317A-D2D400D90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480B8-A0FE-513E-EF3C-307CF03A3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0864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E7054-E5BE-D522-0002-6FB464285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C0B77-23E3-58B6-42B2-A2DC32003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DC3AF0-DEE1-E6E6-0332-E0E428290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88EAC-DBFB-5E7F-3941-FABAB7E0D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348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69AF5-D44D-44FE-B48C-215EFABAD595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28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5895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84689-D8C6-E78C-A58F-FBA3849F4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66DD48-2CA6-2ECC-DE1A-7A7E523CE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D22CB-4511-97CB-CA9A-73A73FC2D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D2703-5977-CC67-7E81-8FA67998A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2658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098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070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6675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914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69804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8161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347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89AEF-E243-0A1C-F35D-ED0CD015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15CBB-5B35-BEC8-838D-D057E9D9E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0BEB3-894E-4CCE-7ABB-3B1B9AC52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0C142-482D-5A86-F34B-29575ACA3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355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14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5C2EF-FE17-58AA-31CF-2A532A85F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3A800-AB57-0B7C-F4DA-194FE9193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8B1935-6337-1FB3-2E4D-F84F1A099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CEEAE-C4CA-D490-2CF6-5BC39B8A97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67124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7DFCE-8568-6F05-062B-4782F86D7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BBD76-BE85-E1B2-7839-2D78F3DB2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AB599-8409-4D7E-1ADF-7B7029DB1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58711-C651-0EF5-FB60-A9DFBB1371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2898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67A23-12B7-7037-EE26-2F2DAB5F5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1E3077-9E8E-B9D0-0593-ED38D308A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3BBCC7-D29E-A6B5-B85A-2DE1A3A05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6324F-E320-4ADA-C061-E8FF0698E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5240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7E42C-361E-F4E5-EBE9-2A56F6FC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B5634-55A9-5619-ED1D-B084CC08A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65DE0D-2D95-4693-7FE5-18CF9ACFC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E3B9B-C50E-C9C8-8F37-63AA09F9D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0451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687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34CE1-A4F6-5E9D-863F-C6B42C89C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946B0-E3B4-1B6C-6C65-EDBBB2D0F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C5390-3249-1DE8-FBC8-13809D7B1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FD82B-D3AD-DED6-34F3-CC8DA8ABD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81623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7579A-D7A6-FE4C-752A-035CBA537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698C1C-30D3-EF01-F7A2-59771B5FBE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D40437-3225-D8D9-298B-B66AE65E1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37F32-CFD3-B165-5B3B-EF83B9F02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584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EEE0A-08CE-6E20-1AD3-6E71D95DC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AA227-97D4-CFA7-02B5-277C3A1EE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0826B-1D0D-362F-00C4-5567D4F90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C08FB-6AD4-C0FA-7AEC-622887308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5879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28D91-ADB2-9DFB-3475-565BA5B54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26FAC6-B8E2-32B4-9C3D-731E5E9335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EA49A5-FFD8-D344-0EF8-CE2740796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A44E-9C1F-09FD-4DCC-3C49BE47F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9481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7AF9-D991-3CC2-2FB9-37025E49E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207F7-D016-3B6C-3E71-62CB82864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107E5-C946-53D3-72AB-B13ABE68D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E8C66-E1E0-0583-46EB-D31E0BBB2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3054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A7F97-0837-1C1D-347E-14CD142F7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08175-0582-4430-8018-764F054B7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39DDCD-2329-5AE3-E3FC-2155C56F0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08504-A4DB-D5DA-8230-C13A6D722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678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B2EB9-72DD-E1F5-5833-6C1557512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45A70-48DF-DBB3-3863-E271EE095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0717D-8EDB-E4B5-D68F-7C7E0BB68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35913-9B42-266C-7018-CBE22EE1B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31952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31AB1-D87B-FF28-385A-0ACAAD3A2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25999-37D3-6000-7036-B3B5E6EE5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CC7DC-048D-42E1-657C-42072A9AB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0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96AFB-144B-D53E-6375-A81FB3792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96186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451DF-4264-065C-8AD2-75126BB7D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D3A2EF-87B3-BBB1-BE0F-D0FC20DE9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E99E5-2B79-C61F-F0D9-95FD9C134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1216C-252F-00DE-B68E-7FC3CCA6C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9975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BE1F3-3512-22BC-8902-65F708D79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A7028-D1B5-8110-77F7-C98462663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AB686-70EC-16BF-F871-7664E6E09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011C2-32DC-1BBD-0346-FDE0A9481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5094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53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48482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01FF6-47AC-2DD5-F48F-468F48026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D9F21-1164-0E4A-C121-08291F23F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474F69-E866-EB3C-7D70-A3D03A41C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0B64-24C8-4785-1C7C-8BFC68C51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54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11964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8E0DA-A42E-EDFB-0ED6-24EB15B7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AAAB0-0039-BC4A-AA76-4E0D146FF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B5E81F-2083-217C-01B8-4872A0A01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82F3B-6169-B7CF-9EBD-DD0581545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55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5764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966FB-21FA-17B6-942B-2CE60E9D3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44476-4933-083D-96E3-9B54327F5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3D332B-B3BD-1B53-7AE3-D4AC4BB55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15E0B-5C02-9C8E-1410-984E3D567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56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83472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ECC56-3F52-98EE-2399-0DBED8109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E38F6-A7C4-8D0A-0383-AE40158624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8A8738-8A8A-A859-9E8C-44466CBC0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FAECF-CC18-64D4-D2DD-C7D613647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57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1235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542C3-E8DE-DF43-0431-6DF7B2355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2DC94-7055-7695-7577-6787CBEE9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1EAC4F-174B-69C9-95C0-D20B39264E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066D7-AD80-E2DF-ACB4-54D2B7D6C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58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36786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CB8B1-4D04-F304-BF11-43C434541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6E3D2-66E6-4CD4-C765-DBA85EC43D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B1F1B-AFF1-B31D-C2A6-C6F5F6ADC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8C581-4E9B-0D4D-0AEA-85BD919EC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59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6211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14649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20942-8B2F-CFDF-04E2-0F6801AA7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F469A-0321-9814-FFF5-2B6B97E39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B0ACE-B77A-D975-B38C-194C548EA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kern="100" dirty="0">
              <a:effectLst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ED5DD-C55E-3A70-5D2E-38C0390DA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5241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dirty="0"/>
          </a:p>
        </p:txBody>
      </p:sp>
      <p:sp>
        <p:nvSpPr>
          <p:cNvPr id="426" name="Google Shape;42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endParaRPr lang="en-US" sz="1100" dirty="0">
              <a:ea typeface="Calibri"/>
              <a:cs typeface="Calibri"/>
            </a:endParaRPr>
          </a:p>
        </p:txBody>
      </p:sp>
      <p:sp>
        <p:nvSpPr>
          <p:cNvPr id="427" name="Google Shape;42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B6BF8-FBDA-2B4C-7F27-24C490AB6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EF111-68AC-B44D-C985-C8D7128A1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6C8A14-3AB2-FEDE-B804-3B39F8B5B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D227E-CC7D-D728-674E-E5C3EFEC9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840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941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444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69C72E-7245-4304-B075-3DA9F0D2A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1951" y="-1"/>
            <a:ext cx="6930049" cy="6956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C7FB5-5EF7-0943-BD2D-41000F48E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296400" cy="6956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63CC3-EE62-1F46-8971-ACB4A6859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258" y="1380628"/>
            <a:ext cx="6510120" cy="3311058"/>
          </a:xfrm>
        </p:spPr>
        <p:txBody>
          <a:bodyPr lIns="0" anchor="ctr" anchorCtr="0"/>
          <a:lstStyle>
            <a:lvl1pPr algn="l">
              <a:defRPr sz="70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48A3E2-2C56-3240-9D66-DCD3B0E342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258" y="4958538"/>
            <a:ext cx="361514" cy="140589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5789D22-D48B-1A43-8098-E65C1EF2C4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258" y="556015"/>
            <a:ext cx="3403953" cy="453861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7292B54-B7EA-4669-A647-4A0748379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258" y="5365979"/>
            <a:ext cx="3259137" cy="369174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DD Month YYYY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9A99112-E1A2-4A59-BC79-737A7B44E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258" y="5817418"/>
            <a:ext cx="5550966" cy="369174"/>
          </a:xfrm>
        </p:spPr>
        <p:txBody>
          <a:bodyPr lIns="0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F8CAC99-F857-4822-BBE3-98058767F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258" y="6186836"/>
            <a:ext cx="5550966" cy="541623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84078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charcoal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FE15E-36C8-2B47-ABE1-B2C9E281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C4-A33E-CD4A-962A-B23A4828EF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64;p2">
            <a:extLst>
              <a:ext uri="{FF2B5EF4-FFF2-40B4-BE49-F238E27FC236}">
                <a16:creationId xmlns:a16="http://schemas.microsoft.com/office/drawing/2014/main" id="{7EC7AA40-9163-452C-8BC8-8F028550469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56275" y="3183426"/>
            <a:ext cx="4079459" cy="13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8;p2">
            <a:extLst>
              <a:ext uri="{FF2B5EF4-FFF2-40B4-BE49-F238E27FC236}">
                <a16:creationId xmlns:a16="http://schemas.microsoft.com/office/drawing/2014/main" id="{E0C5B915-D3CD-4CE0-81FD-2F371B7B639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5940000"/>
            <a:ext cx="506773" cy="506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F5D220-5015-4CA9-A641-1DF735C537BB}"/>
              </a:ext>
            </a:extLst>
          </p:cNvPr>
          <p:cNvSpPr txBox="1"/>
          <p:nvPr userDrawn="1"/>
        </p:nvSpPr>
        <p:spPr>
          <a:xfrm>
            <a:off x="0" y="1542376"/>
            <a:ext cx="9652000" cy="16214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Acknowledgement of Country</a:t>
            </a:r>
            <a:endParaRPr lang="en-AU" sz="4400" dirty="0"/>
          </a:p>
        </p:txBody>
      </p:sp>
      <p:pic>
        <p:nvPicPr>
          <p:cNvPr id="2" name="Picture 1" descr="A picture containing circle, colorfulness, graphics, clock&#10;&#10;Description automatically generated">
            <a:extLst>
              <a:ext uri="{FF2B5EF4-FFF2-40B4-BE49-F238E27FC236}">
                <a16:creationId xmlns:a16="http://schemas.microsoft.com/office/drawing/2014/main" id="{C0C77B67-BED0-2950-5B27-2F97FD8CD2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163280"/>
            <a:ext cx="3987301" cy="3695238"/>
          </a:xfrm>
          <a:prstGeom prst="rect">
            <a:avLst/>
          </a:prstGeom>
        </p:spPr>
      </p:pic>
      <p:pic>
        <p:nvPicPr>
          <p:cNvPr id="3" name="Picture 2" descr="A picture containing art, graphics, drawing, graphic design&#10;&#10;Description automatically generated">
            <a:extLst>
              <a:ext uri="{FF2B5EF4-FFF2-40B4-BE49-F238E27FC236}">
                <a16:creationId xmlns:a16="http://schemas.microsoft.com/office/drawing/2014/main" id="{ED332DB2-BC38-881A-6009-BC4B7A0C4A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57" y="10450"/>
            <a:ext cx="6404043" cy="6858000"/>
          </a:xfrm>
          <a:prstGeom prst="rect">
            <a:avLst/>
          </a:prstGeom>
        </p:spPr>
      </p:pic>
      <p:pic>
        <p:nvPicPr>
          <p:cNvPr id="11" name="Picture 10" descr="A picture containing colorfulness, art, graphics&#10;&#10;Description automatically generated">
            <a:extLst>
              <a:ext uri="{FF2B5EF4-FFF2-40B4-BE49-F238E27FC236}">
                <a16:creationId xmlns:a16="http://schemas.microsoft.com/office/drawing/2014/main" id="{A1B6A82D-DB67-4D36-7305-5B7323162E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1"/>
            <a:ext cx="7278257" cy="12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1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7943675" y="0"/>
            <a:ext cx="4248326" cy="5438274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DF912DC-5988-4694-8BBC-B439608E2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r>
              <a:rPr lang="en-AU"/>
              <a:t>Session topics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30A8C5E-4D52-E18F-CB39-7D68062567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9038" y="2173287"/>
            <a:ext cx="7038800" cy="2511425"/>
          </a:xfrm>
        </p:spPr>
        <p:txBody>
          <a:bodyPr>
            <a:normAutofit/>
          </a:bodyPr>
          <a:lstStyle>
            <a:lvl1pPr marL="342900" indent="-342900">
              <a:buClr>
                <a:srgbClr val="CD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3pPr marL="1257300" indent="-342900" algn="l">
              <a:buClr>
                <a:srgbClr val="CDFF00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0"/>
            <a:r>
              <a:rPr lang="en-US"/>
              <a:t>Topic 2</a:t>
            </a:r>
          </a:p>
          <a:p>
            <a:pPr lvl="0"/>
            <a:r>
              <a:rPr lang="en-US"/>
              <a:t>Topic 3</a:t>
            </a:r>
          </a:p>
          <a:p>
            <a:pPr lvl="0"/>
            <a:r>
              <a:rPr lang="en-US"/>
              <a:t>Topic 4</a:t>
            </a:r>
          </a:p>
        </p:txBody>
      </p:sp>
    </p:spTree>
    <p:extLst>
      <p:ext uri="{BB962C8B-B14F-4D97-AF65-F5344CB8AC3E}">
        <p14:creationId xmlns:p14="http://schemas.microsoft.com/office/powerpoint/2010/main" val="400300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7943675" y="0"/>
            <a:ext cx="4248326" cy="5438274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DF912DC-5988-4694-8BBC-B439608E2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3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all Q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9778611" y="0"/>
            <a:ext cx="2413389" cy="30893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BC3F79-1ED7-4341-8116-14AA43564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95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89C7BE5-4A15-4C69-AA13-599B09B4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1552" y="0"/>
            <a:ext cx="649044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C7FB5-5EF7-0943-BD2D-41000F48E4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296400" cy="69469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5789D22-D48B-1A43-8098-E65C1EF2C4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258" y="556015"/>
            <a:ext cx="3403953" cy="45386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723904-FAF2-48E1-8BC7-240828E6F053}"/>
              </a:ext>
            </a:extLst>
          </p:cNvPr>
          <p:cNvSpPr/>
          <p:nvPr userDrawn="1"/>
        </p:nvSpPr>
        <p:spPr>
          <a:xfrm>
            <a:off x="1201713" y="3745475"/>
            <a:ext cx="3199334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  asqa.gov.au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2D44D5-905B-44C6-9B1A-210E8DF49B8D}"/>
              </a:ext>
            </a:extLst>
          </p:cNvPr>
          <p:cNvSpPr/>
          <p:nvPr userDrawn="1"/>
        </p:nvSpPr>
        <p:spPr>
          <a:xfrm>
            <a:off x="1201713" y="4724369"/>
            <a:ext cx="3199334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Tip-off line: 1300 644 844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3DB5C5-3EE0-4338-9559-EB1C086214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55105" y="3805125"/>
            <a:ext cx="419158" cy="4858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A2294E-165D-4CDB-BA9F-AECF01980649}"/>
              </a:ext>
            </a:extLst>
          </p:cNvPr>
          <p:cNvSpPr txBox="1"/>
          <p:nvPr userDrawn="1"/>
        </p:nvSpPr>
        <p:spPr>
          <a:xfrm>
            <a:off x="1079703" y="1655673"/>
            <a:ext cx="6231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Thank you</a:t>
            </a:r>
            <a:br>
              <a:rPr lang="en-AU" sz="3200" dirty="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</a:br>
            <a:br>
              <a:rPr lang="en-A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800" dirty="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For more information or to get in touch: </a:t>
            </a:r>
            <a:endParaRPr lang="en-AU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FB2594-30A5-317E-5F86-1868895B1132}"/>
              </a:ext>
            </a:extLst>
          </p:cNvPr>
          <p:cNvSpPr/>
          <p:nvPr userDrawn="1"/>
        </p:nvSpPr>
        <p:spPr>
          <a:xfrm>
            <a:off x="4654439" y="3712848"/>
            <a:ext cx="3199334" cy="64365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CD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ASQA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F109E-BA5D-C7EE-4764-1D397796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26" y="3824322"/>
            <a:ext cx="1408732" cy="42070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21FB86-F9DA-BF23-C986-00E324F09358}"/>
              </a:ext>
            </a:extLst>
          </p:cNvPr>
          <p:cNvSpPr/>
          <p:nvPr userDrawn="1"/>
        </p:nvSpPr>
        <p:spPr>
          <a:xfrm>
            <a:off x="4654439" y="4724369"/>
            <a:ext cx="3199334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CDFF00"/>
                </a:solidFill>
              </a:rPr>
              <a:t>  </a:t>
            </a:r>
            <a:r>
              <a:rPr lang="en-AU" dirty="0" err="1">
                <a:solidFill>
                  <a:srgbClr val="CDFF00"/>
                </a:solidFill>
              </a:rPr>
              <a:t>asqagovau</a:t>
            </a:r>
            <a:endParaRPr lang="en-AU" dirty="0">
              <a:solidFill>
                <a:srgbClr val="CD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EAA09-046C-FA88-A185-A46694EACBE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831" y="4755982"/>
            <a:ext cx="581358" cy="58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B10821-E59A-4D99-8726-CB7708545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7943675" y="1"/>
            <a:ext cx="4248325" cy="5438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9F72A-6791-274B-9C21-45454E05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1622342"/>
            <a:ext cx="9059779" cy="2642770"/>
          </a:xfrm>
        </p:spPr>
        <p:txBody>
          <a:bodyPr anchor="b"/>
          <a:lstStyle>
            <a:lvl1pPr>
              <a:defRPr sz="6500">
                <a:solidFill>
                  <a:srgbClr val="CDFF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461CD-DEC7-9543-ADD1-DF53970D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000" y="4644000"/>
            <a:ext cx="361514" cy="14058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08C489-AE52-1442-840E-442F55DC3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4932363"/>
            <a:ext cx="9059862" cy="101917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97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&amp;A open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D0E0AB-7386-48F2-BBF4-76153A13C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01" y="5810365"/>
            <a:ext cx="509700" cy="1982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5651CE5-2E20-4526-9DCC-DE6E67ED41FF}"/>
              </a:ext>
            </a:extLst>
          </p:cNvPr>
          <p:cNvGrpSpPr/>
          <p:nvPr userDrawn="1"/>
        </p:nvGrpSpPr>
        <p:grpSpPr>
          <a:xfrm>
            <a:off x="0" y="280794"/>
            <a:ext cx="2280535" cy="835172"/>
            <a:chOff x="3704252" y="499430"/>
            <a:chExt cx="2280535" cy="8351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DFC39D-601C-486D-B9CE-E3D38E33611C}"/>
                </a:ext>
              </a:extLst>
            </p:cNvPr>
            <p:cNvSpPr/>
            <p:nvPr/>
          </p:nvSpPr>
          <p:spPr>
            <a:xfrm>
              <a:off x="5150498" y="500313"/>
              <a:ext cx="834289" cy="834289"/>
            </a:xfrm>
            <a:prstGeom prst="ellipse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2DAA38-CF48-4521-921D-7F2E60F86D14}"/>
                </a:ext>
              </a:extLst>
            </p:cNvPr>
            <p:cNvSpPr/>
            <p:nvPr/>
          </p:nvSpPr>
          <p:spPr>
            <a:xfrm>
              <a:off x="3704252" y="499430"/>
              <a:ext cx="1866123" cy="834288"/>
            </a:xfrm>
            <a:prstGeom prst="rect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89C13B0-FCFD-4CDE-9E53-BC491885EC6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547257" cy="13967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nela-Ligh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CDFF00"/>
                </a:solidFill>
                <a:latin typeface="Canela-Light" charset="0"/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F76D5-68E1-411B-BB9F-66128AB729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069" y="1063087"/>
            <a:ext cx="4151844" cy="48059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D69B8-F157-41C5-A5DA-B74FFE7DB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901" y="2102435"/>
            <a:ext cx="5737225" cy="2438400"/>
          </a:xfr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nela Light" pitchFamily="50" charset="0"/>
              </a:defRPr>
            </a:lvl1pPr>
          </a:lstStyle>
          <a:p>
            <a:pPr lvl="0"/>
            <a:r>
              <a:rPr lang="en-AU"/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102332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77DCA-06A3-4846-8D61-984EC427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9A7C9-217B-7746-A55C-B304D5D3E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80A4A-8635-3D45-AF44-1C04BA9DB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E51E0-16B2-584A-82A5-BAA826358BD4}" type="datetimeFigureOut">
              <a:rPr lang="en-US" smtClean="0"/>
              <a:t>5/27/2026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65A35-A2D9-674F-9A18-9E4D95C81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3CFD5-882B-9349-9AD9-1750C6431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00" y="6498000"/>
            <a:ext cx="648000" cy="36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BB818C4-A33E-CD4A-962A-B23A4828EF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9" r:id="rId2"/>
    <p:sldLayoutId id="2147483721" r:id="rId3"/>
    <p:sldLayoutId id="2147483670" r:id="rId4"/>
    <p:sldLayoutId id="2147483714" r:id="rId5"/>
    <p:sldLayoutId id="2147483692" r:id="rId6"/>
    <p:sldLayoutId id="2147483671" r:id="rId7"/>
    <p:sldLayoutId id="2147483768" r:id="rId8"/>
    <p:sldLayoutId id="21474837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nela-Ligh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svg"/><Relationship Id="rId4" Type="http://schemas.openxmlformats.org/officeDocument/2006/relationships/image" Target="../media/image4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024BC-6E22-5526-0A73-EDFCDEC58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5B713C-089F-B17D-66A9-7A827F1D68CA}"/>
              </a:ext>
            </a:extLst>
          </p:cNvPr>
          <p:cNvSpPr txBox="1"/>
          <p:nvPr/>
        </p:nvSpPr>
        <p:spPr>
          <a:xfrm>
            <a:off x="720355" y="1339371"/>
            <a:ext cx="11262537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kumimoji="0" lang="en-AU" sz="8000" b="0" i="0" u="none" strike="noStrike" kern="1200" cap="none" spc="0" normalizeH="0" baseline="0" noProof="0" dirty="0">
                <a:ln>
                  <a:noFill/>
                </a:ln>
                <a:solidFill>
                  <a:srgbClr val="CDFF00"/>
                </a:solidFill>
                <a:effectLst/>
                <a:uLnTx/>
                <a:uFillTx/>
                <a:latin typeface="Canela-Light"/>
                <a:ea typeface="+mj-ea"/>
                <a:cs typeface="+mj-cs"/>
              </a:rPr>
            </a:b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srgbClr val="CDFF00"/>
                </a:solidFill>
                <a:effectLst/>
                <a:uLnTx/>
                <a:uFillTx/>
                <a:latin typeface="Canela-Light"/>
                <a:ea typeface="+mj-ea"/>
                <a:cs typeface="+mj-cs"/>
              </a:rPr>
              <a:t>2026 </a:t>
            </a:r>
            <a:r>
              <a:rPr lang="en-AU" sz="7200" dirty="0">
                <a:solidFill>
                  <a:srgbClr val="CDFF00"/>
                </a:solidFill>
                <a:latin typeface="Canela-Light"/>
                <a:ea typeface="+mj-ea"/>
                <a:cs typeface="+mj-cs"/>
              </a:rPr>
              <a:t>Sector </a:t>
            </a:r>
            <a:r>
              <a:rPr kumimoji="0" lang="en-AU" sz="7200" b="0" i="0" u="none" strike="noStrike" kern="1200" cap="none" spc="0" normalizeH="0" baseline="0" noProof="0" dirty="0">
                <a:ln>
                  <a:noFill/>
                </a:ln>
                <a:solidFill>
                  <a:srgbClr val="CDFF00"/>
                </a:solidFill>
                <a:effectLst/>
                <a:uLnTx/>
                <a:uFillTx/>
                <a:latin typeface="Canela-Light"/>
                <a:ea typeface="+mj-ea"/>
                <a:cs typeface="+mj-cs"/>
              </a:rPr>
              <a:t>Webinar</a:t>
            </a:r>
            <a:endParaRPr lang="en-AU" sz="7200" dirty="0">
              <a:solidFill>
                <a:srgbClr val="CDFF00"/>
              </a:solidFill>
              <a:latin typeface="Canela-Light" pitchFamily="2" charset="77"/>
              <a:ea typeface="+mj-ea"/>
              <a:cs typeface="+mj-cs"/>
            </a:endParaRPr>
          </a:p>
          <a:p>
            <a:endParaRPr kumimoji="0" lang="en-AU" sz="8000" b="0" i="0" u="none" strike="noStrike" kern="1200" cap="none" spc="0" normalizeH="0" baseline="0" noProof="0" dirty="0">
              <a:ln>
                <a:noFill/>
              </a:ln>
              <a:solidFill>
                <a:srgbClr val="CDFF00"/>
              </a:solidFill>
              <a:effectLst/>
              <a:uLnTx/>
              <a:uFillTx/>
              <a:latin typeface="Canela-Light" pitchFamily="2" charset="77"/>
              <a:ea typeface="+mj-ea"/>
              <a:cs typeface="+mj-cs"/>
            </a:endParaRPr>
          </a:p>
          <a:p>
            <a:pPr>
              <a:spcBef>
                <a:spcPts val="3000"/>
              </a:spcBef>
            </a:pPr>
            <a:r>
              <a:rPr kumimoji="0" lang="en-AU" sz="4000" b="0" i="0" u="none" strike="noStrike" kern="1200" cap="none" spc="0" normalizeH="0" baseline="0" noProof="0" dirty="0">
                <a:ln>
                  <a:noFill/>
                </a:ln>
                <a:solidFill>
                  <a:srgbClr val="CDFF00"/>
                </a:solidFill>
                <a:effectLst/>
                <a:uLnTx/>
                <a:uFillTx/>
                <a:latin typeface="Canela-Light"/>
                <a:ea typeface="+mj-ea"/>
                <a:cs typeface="+mj-cs"/>
              </a:rPr>
              <a:t>28 May 2026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32100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55837-B55B-2C81-E286-A0DDD4854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2922F4-E001-2711-BFA3-08A3C949ACF0}"/>
              </a:ext>
            </a:extLst>
          </p:cNvPr>
          <p:cNvSpPr/>
          <p:nvPr/>
        </p:nvSpPr>
        <p:spPr>
          <a:xfrm>
            <a:off x="4398749" y="3245894"/>
            <a:ext cx="3584915" cy="32682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48900D-ED0B-19C9-B535-C456935103B3}"/>
              </a:ext>
            </a:extLst>
          </p:cNvPr>
          <p:cNvSpPr/>
          <p:nvPr/>
        </p:nvSpPr>
        <p:spPr>
          <a:xfrm>
            <a:off x="8291775" y="3252726"/>
            <a:ext cx="3584915" cy="32682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4380FB-9CCD-4F05-D989-CA6E644426E5}"/>
              </a:ext>
            </a:extLst>
          </p:cNvPr>
          <p:cNvSpPr/>
          <p:nvPr/>
        </p:nvSpPr>
        <p:spPr>
          <a:xfrm>
            <a:off x="449160" y="3252726"/>
            <a:ext cx="3566616" cy="32682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4FBFC07-C259-EC63-9F73-A31055EC4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308" y="243883"/>
            <a:ext cx="10285840" cy="1075062"/>
          </a:xfrm>
        </p:spPr>
        <p:txBody>
          <a:bodyPr>
            <a:normAutofit/>
          </a:bodyPr>
          <a:lstStyle/>
          <a:p>
            <a:r>
              <a:rPr lang="en-AU" sz="4200" dirty="0"/>
              <a:t>1 July changes and transition arrangements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6FDF6-B951-273A-1696-F77B17BA8FAF}"/>
              </a:ext>
            </a:extLst>
          </p:cNvPr>
          <p:cNvSpPr txBox="1"/>
          <p:nvPr/>
        </p:nvSpPr>
        <p:spPr>
          <a:xfrm>
            <a:off x="435308" y="1279907"/>
            <a:ext cx="1156138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  <a:buClr>
                <a:srgbClr val="CDFF00"/>
              </a:buClr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If activity commences: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before 1 July – continue being charged under existing model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from 1 July – charged under new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04CB6-2EB0-B865-3FAB-157A70AF4996}"/>
              </a:ext>
            </a:extLst>
          </p:cNvPr>
          <p:cNvSpPr txBox="1"/>
          <p:nvPr/>
        </p:nvSpPr>
        <p:spPr>
          <a:xfrm>
            <a:off x="499533" y="3752193"/>
            <a:ext cx="3016177" cy="2635847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ctr"/>
            <a:endParaRPr lang="en-AU" sz="800" dirty="0">
              <a:solidFill>
                <a:schemeClr val="bg1"/>
              </a:solidFill>
              <a:latin typeface="Canela-Light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712DE-0895-4441-88B3-B08BDD078A39}"/>
              </a:ext>
            </a:extLst>
          </p:cNvPr>
          <p:cNvSpPr txBox="1"/>
          <p:nvPr/>
        </p:nvSpPr>
        <p:spPr>
          <a:xfrm>
            <a:off x="499533" y="3752193"/>
            <a:ext cx="3016177" cy="2459421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ctr"/>
            <a:endParaRPr lang="en-AU" sz="1000" dirty="0">
              <a:solidFill>
                <a:schemeClr val="bg1"/>
              </a:solidFill>
              <a:latin typeface="Canela-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5E9AB-93BA-2747-5B22-452678EC52AC}"/>
              </a:ext>
            </a:extLst>
          </p:cNvPr>
          <p:cNvSpPr txBox="1"/>
          <p:nvPr/>
        </p:nvSpPr>
        <p:spPr>
          <a:xfrm>
            <a:off x="315310" y="3547241"/>
            <a:ext cx="3405352" cy="2995447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ctr"/>
            <a:endParaRPr lang="en-AU" sz="6500" dirty="0">
              <a:solidFill>
                <a:schemeClr val="bg1"/>
              </a:solidFill>
              <a:latin typeface="Canela-Ligh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897C11-5956-7323-D2A1-005D39450E99}"/>
              </a:ext>
            </a:extLst>
          </p:cNvPr>
          <p:cNvSpPr txBox="1"/>
          <p:nvPr/>
        </p:nvSpPr>
        <p:spPr>
          <a:xfrm>
            <a:off x="519442" y="4435358"/>
            <a:ext cx="3426051" cy="1641228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Applications:</a:t>
            </a:r>
            <a:r>
              <a:rPr lang="en-AU" dirty="0">
                <a:solidFill>
                  <a:schemeClr val="bg1"/>
                </a:solidFill>
              </a:rPr>
              <a:t> based on date of valid lodgement</a:t>
            </a:r>
          </a:p>
          <a:p>
            <a:pPr algn="ctr"/>
            <a:br>
              <a:rPr lang="en-AU" dirty="0">
                <a:solidFill>
                  <a:schemeClr val="bg1"/>
                </a:solidFill>
              </a:rPr>
            </a:br>
            <a:r>
              <a:rPr lang="en-AU" b="1" dirty="0">
                <a:solidFill>
                  <a:schemeClr val="bg1"/>
                </a:solidFill>
              </a:rPr>
              <a:t>Assessments:</a:t>
            </a:r>
            <a:r>
              <a:rPr lang="en-AU" dirty="0">
                <a:solidFill>
                  <a:schemeClr val="bg1"/>
                </a:solidFill>
              </a:rPr>
              <a:t> based on start date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6AF9B8-57D5-19F6-DF0A-680A15989BE5}"/>
              </a:ext>
            </a:extLst>
          </p:cNvPr>
          <p:cNvSpPr txBox="1"/>
          <p:nvPr/>
        </p:nvSpPr>
        <p:spPr>
          <a:xfrm>
            <a:off x="4540881" y="3231471"/>
            <a:ext cx="3405352" cy="1041443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ctr"/>
            <a:r>
              <a:rPr lang="en-AU" sz="2400" b="1" dirty="0">
                <a:solidFill>
                  <a:schemeClr val="accent6"/>
                </a:solidFill>
              </a:rPr>
              <a:t>Performance assessments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92F0C-DA5D-3236-88BA-EDEEEFDC9332}"/>
              </a:ext>
            </a:extLst>
          </p:cNvPr>
          <p:cNvSpPr txBox="1"/>
          <p:nvPr/>
        </p:nvSpPr>
        <p:spPr>
          <a:xfrm>
            <a:off x="8366637" y="4287337"/>
            <a:ext cx="3510053" cy="2279619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r>
              <a:rPr lang="en-AU" sz="1700" b="1" dirty="0">
                <a:solidFill>
                  <a:schemeClr val="bg1"/>
                </a:solidFill>
              </a:rPr>
              <a:t>Activities underway pre‑July: </a:t>
            </a:r>
            <a:r>
              <a:rPr lang="en-AU" sz="1700" dirty="0">
                <a:solidFill>
                  <a:schemeClr val="bg1"/>
                </a:solidFill>
              </a:rPr>
              <a:t>will be completed under existing model</a:t>
            </a:r>
            <a:br>
              <a:rPr lang="en-AU" sz="1700" dirty="0">
                <a:solidFill>
                  <a:schemeClr val="bg1"/>
                </a:solidFill>
              </a:rPr>
            </a:br>
            <a:br>
              <a:rPr lang="en-AU" sz="1700" dirty="0">
                <a:solidFill>
                  <a:schemeClr val="bg1"/>
                </a:solidFill>
              </a:rPr>
            </a:br>
            <a:r>
              <a:rPr lang="en-AU" sz="1700" b="1" dirty="0">
                <a:solidFill>
                  <a:schemeClr val="bg1"/>
                </a:solidFill>
              </a:rPr>
              <a:t>Activities starting from 1 July: </a:t>
            </a:r>
            <a:r>
              <a:rPr lang="en-AU" sz="1700" dirty="0">
                <a:solidFill>
                  <a:schemeClr val="bg1"/>
                </a:solidFill>
              </a:rPr>
              <a:t>new model applies commencing at Pathway 1, with progression as required</a:t>
            </a:r>
            <a:endParaRPr lang="en-AU" sz="1700" dirty="0">
              <a:solidFill>
                <a:schemeClr val="bg1"/>
              </a:solidFill>
              <a:latin typeface="Canela-Ligh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AB4B2-A562-E752-4313-BB740DE15483}"/>
              </a:ext>
            </a:extLst>
          </p:cNvPr>
          <p:cNvSpPr txBox="1"/>
          <p:nvPr/>
        </p:nvSpPr>
        <p:spPr>
          <a:xfrm>
            <a:off x="657797" y="3329016"/>
            <a:ext cx="3098014" cy="794888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r>
              <a:rPr lang="en-AU" sz="2400" b="1" dirty="0">
                <a:solidFill>
                  <a:schemeClr val="accent6"/>
                </a:solidFill>
              </a:rPr>
              <a:t>Application and Assessment Fees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D67BF-AA2E-041D-2AD0-A69C978B1A19}"/>
              </a:ext>
            </a:extLst>
          </p:cNvPr>
          <p:cNvSpPr txBox="1"/>
          <p:nvPr/>
        </p:nvSpPr>
        <p:spPr>
          <a:xfrm>
            <a:off x="4503469" y="4511570"/>
            <a:ext cx="3425058" cy="1641228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r>
              <a:rPr lang="en-AU" sz="1700" b="1" dirty="0">
                <a:solidFill>
                  <a:schemeClr val="bg1"/>
                </a:solidFill>
              </a:rPr>
              <a:t>Underway pre July: </a:t>
            </a:r>
            <a:r>
              <a:rPr lang="en-AU" sz="1700" dirty="0">
                <a:solidFill>
                  <a:schemeClr val="bg1"/>
                </a:solidFill>
              </a:rPr>
              <a:t>completed and charged under the existing model</a:t>
            </a:r>
          </a:p>
          <a:p>
            <a:pPr algn="ctr"/>
            <a:endParaRPr lang="en-AU" sz="1700" b="1" dirty="0">
              <a:solidFill>
                <a:schemeClr val="bg1"/>
              </a:solidFill>
            </a:endParaRPr>
          </a:p>
          <a:p>
            <a:pPr algn="ctr"/>
            <a:r>
              <a:rPr lang="en-AU" sz="1700" b="1" dirty="0">
                <a:solidFill>
                  <a:schemeClr val="bg1"/>
                </a:solidFill>
              </a:rPr>
              <a:t>Starting after 1 July: </a:t>
            </a:r>
            <a:r>
              <a:rPr lang="en-AU" sz="1700" dirty="0">
                <a:solidFill>
                  <a:schemeClr val="bg1"/>
                </a:solidFill>
              </a:rPr>
              <a:t>fixed category fees apply, with upfront cost and invoicing at completion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D14775-65BF-1B21-252F-CE904B37DD6E}"/>
              </a:ext>
            </a:extLst>
          </p:cNvPr>
          <p:cNvSpPr txBox="1"/>
          <p:nvPr/>
        </p:nvSpPr>
        <p:spPr>
          <a:xfrm>
            <a:off x="8541634" y="3245895"/>
            <a:ext cx="3264759" cy="87801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r>
              <a:rPr lang="en-AU" sz="2400" b="1" dirty="0">
                <a:solidFill>
                  <a:schemeClr val="accent6"/>
                </a:solidFill>
              </a:rPr>
              <a:t>Compliance Resolution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1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199BD-F121-6D36-A748-7B10B9556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0F0DD9-A52F-01C4-B069-EFAED1D5C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47" y="1457902"/>
            <a:ext cx="7255523" cy="3311058"/>
          </a:xfrm>
        </p:spPr>
        <p:txBody>
          <a:bodyPr>
            <a:normAutofit/>
          </a:bodyPr>
          <a:lstStyle/>
          <a:p>
            <a:r>
              <a:rPr lang="en-AU" sz="7200" dirty="0">
                <a:latin typeface="Canela-Light"/>
              </a:rPr>
              <a:t>Your questions answered </a:t>
            </a:r>
            <a:endParaRPr lang="en-AU" sz="7200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3143480-3567-F03A-B6CD-9BBEF9A401E8}"/>
              </a:ext>
            </a:extLst>
          </p:cNvPr>
          <p:cNvSpPr txBox="1">
            <a:spLocks/>
          </p:cNvSpPr>
          <p:nvPr/>
        </p:nvSpPr>
        <p:spPr>
          <a:xfrm>
            <a:off x="626346" y="5198300"/>
            <a:ext cx="7515572" cy="151670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>
                <a:solidFill>
                  <a:schemeClr val="accent6"/>
                </a:solidFill>
                <a:latin typeface="Canela-Light" pitchFamily="2" charset="77"/>
                <a:ea typeface="+mj-ea"/>
                <a:cs typeface="+mj-cs"/>
              </a:defRPr>
            </a:lvl1pPr>
          </a:lstStyle>
          <a:p>
            <a:r>
              <a:rPr lang="en-AU" sz="4400" dirty="0">
                <a:latin typeface="Canela-Light"/>
              </a:rPr>
              <a:t>Revised Regulatory Approach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416098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13CD-0D31-3480-F8CA-218D44D7C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2246CE-83CB-7DE0-BC76-2D11DD69B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1539" y="1898065"/>
            <a:ext cx="6000097" cy="34074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AU" sz="4100" dirty="0">
                <a:latin typeface="+mn-lt"/>
              </a:rPr>
              <a:t>Q1 – Will ASQA be publishing information on its revised regulatory approach?</a:t>
            </a:r>
          </a:p>
        </p:txBody>
      </p:sp>
    </p:spTree>
    <p:extLst>
      <p:ext uri="{BB962C8B-B14F-4D97-AF65-F5344CB8AC3E}">
        <p14:creationId xmlns:p14="http://schemas.microsoft.com/office/powerpoint/2010/main" val="388332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78A19E-1306-6909-EDD8-46F72FA4C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CCA3392-9BEC-6155-B198-973DD96C9586}"/>
              </a:ext>
            </a:extLst>
          </p:cNvPr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DE2A9BA-D06C-B035-FEE4-761CD8E0B9EC}"/>
                </a:ext>
              </a:extLst>
            </p:cNvPr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6808F1D9-338C-AE43-9DFD-A2EE580A433B}"/>
                  </a:ext>
                </a:extLst>
              </p:cNvPr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 dirty="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CE567E25-8A1D-AEB7-EEB8-CB29DC6EC05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 dirty="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DC5E55A-A84E-7CE0-43DF-CD3F40297BA5}"/>
                </a:ext>
              </a:extLst>
            </p:cNvPr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4D52B45-3AAF-0A5E-FDFB-A5E76847C095}"/>
                  </a:ext>
                </a:extLst>
              </p:cNvPr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23452BC6-EEAB-F172-FA1F-A2F9A50AEE1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 dirty="0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F1B29A39-2C2D-1182-E5D2-17A625A57A21}"/>
              </a:ext>
            </a:extLst>
          </p:cNvPr>
          <p:cNvSpPr/>
          <p:nvPr/>
        </p:nvSpPr>
        <p:spPr>
          <a:xfrm>
            <a:off x="2493560" y="274175"/>
            <a:ext cx="9698441" cy="1535587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1772785-A491-E5BE-739C-473636462DEC}"/>
              </a:ext>
            </a:extLst>
          </p:cNvPr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 dirty="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4EA31-A94E-EBEB-A14A-D14ECE78E177}"/>
              </a:ext>
            </a:extLst>
          </p:cNvPr>
          <p:cNvSpPr txBox="1"/>
          <p:nvPr/>
        </p:nvSpPr>
        <p:spPr>
          <a:xfrm>
            <a:off x="3056111" y="570703"/>
            <a:ext cx="8677275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chemeClr val="accent4"/>
                </a:solidFill>
              </a:rPr>
              <a:t>Q1 – Will ASQA be publishing information on its revised regulatory approach?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EBC04F4-7DE1-4FF2-A59B-AE7160DF6247}"/>
              </a:ext>
            </a:extLst>
          </p:cNvPr>
          <p:cNvSpPr txBox="1">
            <a:spLocks/>
          </p:cNvSpPr>
          <p:nvPr/>
        </p:nvSpPr>
        <p:spPr>
          <a:xfrm>
            <a:off x="594159" y="2643736"/>
            <a:ext cx="11139227" cy="3407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Information will be published on the website in June 2026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This will include the Cost Recovery Implementation Statement (CRIS) and a guide on our revised regulatory approach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61760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8D4E-BC67-43CA-2ECA-B325BB699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A4D0A0-5663-FB19-1702-F6B12ED37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1539" y="1725283"/>
            <a:ext cx="6000097" cy="3407433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AU" sz="3200" dirty="0">
                <a:latin typeface="+mn-lt"/>
              </a:rPr>
              <a:t>Q2 – How will ASQA ensure transparency and fairness in the cost recovery model, particularly for performance assessments?</a:t>
            </a:r>
          </a:p>
        </p:txBody>
      </p:sp>
    </p:spTree>
    <p:extLst>
      <p:ext uri="{BB962C8B-B14F-4D97-AF65-F5344CB8AC3E}">
        <p14:creationId xmlns:p14="http://schemas.microsoft.com/office/powerpoint/2010/main" val="104053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BC70EE-E9E4-FEBC-270A-48291E177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49278D-B8A0-0318-BE3B-F543E2604EA2}"/>
              </a:ext>
            </a:extLst>
          </p:cNvPr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A9A7E0B1-C313-62DD-1CEF-C4628A740EFD}"/>
                </a:ext>
              </a:extLst>
            </p:cNvPr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81034DDF-5D28-555A-A6FE-A8E2CCC44DC8}"/>
                  </a:ext>
                </a:extLst>
              </p:cNvPr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 dirty="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BBA0DE0D-6DF0-1432-4AA6-EA28C384DF5E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 dirty="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211F7655-B86F-B54C-EF12-9E9F53BFB318}"/>
                </a:ext>
              </a:extLst>
            </p:cNvPr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BF1B6A2-7A8A-5A42-4AB8-B95C60D67204}"/>
                  </a:ext>
                </a:extLst>
              </p:cNvPr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1CF430EF-C901-9C87-E11E-4972803F0EAB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 dirty="0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66EB58CF-9DD7-85C9-1BE6-8FC70B3DE755}"/>
              </a:ext>
            </a:extLst>
          </p:cNvPr>
          <p:cNvSpPr/>
          <p:nvPr/>
        </p:nvSpPr>
        <p:spPr>
          <a:xfrm>
            <a:off x="2493560" y="274175"/>
            <a:ext cx="9698441" cy="1535587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2927369-8E45-90D8-D77A-28965FDDA996}"/>
              </a:ext>
            </a:extLst>
          </p:cNvPr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 dirty="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EC90B-AF15-C570-D45C-BE37C9D90CF7}"/>
              </a:ext>
            </a:extLst>
          </p:cNvPr>
          <p:cNvSpPr txBox="1"/>
          <p:nvPr/>
        </p:nvSpPr>
        <p:spPr>
          <a:xfrm>
            <a:off x="3056111" y="570703"/>
            <a:ext cx="8677275" cy="832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100" b="1" dirty="0">
                <a:solidFill>
                  <a:schemeClr val="accent4"/>
                </a:solidFill>
              </a:rPr>
              <a:t>Q2 – How will ASQA ensure transparency and fairness in the cost recovery model, particularly for performance assessments?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7EBDE94-50CF-9C4B-EAEA-6D96000ABABA}"/>
              </a:ext>
            </a:extLst>
          </p:cNvPr>
          <p:cNvSpPr txBox="1">
            <a:spLocks/>
          </p:cNvSpPr>
          <p:nvPr/>
        </p:nvSpPr>
        <p:spPr>
          <a:xfrm>
            <a:off x="647947" y="3388534"/>
            <a:ext cx="10903077" cy="16158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Fixed fees and scaled assessment categories 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Performance Assessment (category) and cost will be indicated  upfront </a:t>
            </a:r>
          </a:p>
        </p:txBody>
      </p:sp>
    </p:spTree>
    <p:extLst>
      <p:ext uri="{BB962C8B-B14F-4D97-AF65-F5344CB8AC3E}">
        <p14:creationId xmlns:p14="http://schemas.microsoft.com/office/powerpoint/2010/main" val="63409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4F266-CD60-8552-8324-80EE1A2A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985EDE-8179-F267-F212-45C9DD42EA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645" y="1844277"/>
            <a:ext cx="6000097" cy="34074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AU" sz="4100" dirty="0">
                <a:latin typeface="+mn-lt"/>
              </a:rPr>
              <a:t>Q3 – Can providers review or question cost recovery decisions and invoices?</a:t>
            </a:r>
          </a:p>
        </p:txBody>
      </p:sp>
    </p:spTree>
    <p:extLst>
      <p:ext uri="{BB962C8B-B14F-4D97-AF65-F5344CB8AC3E}">
        <p14:creationId xmlns:p14="http://schemas.microsoft.com/office/powerpoint/2010/main" val="314007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53C60-0A83-F99E-0225-49EC71F80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F32C3EA-6B27-9634-19F3-F9D3BD26B3DD}"/>
              </a:ext>
            </a:extLst>
          </p:cNvPr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BF72A2A-F996-1128-C434-B7C13C1E06AD}"/>
                </a:ext>
              </a:extLst>
            </p:cNvPr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8D1F90DD-0851-B605-9FEA-4AA653B9DBC4}"/>
                  </a:ext>
                </a:extLst>
              </p:cNvPr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 dirty="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B540F354-9CF7-ABFB-28A4-03A5D1CAFAE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 dirty="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BCE27783-C639-1029-921B-019E38343BEF}"/>
                </a:ext>
              </a:extLst>
            </p:cNvPr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223D7EB-9752-A7A5-7E62-EEBA29620257}"/>
                  </a:ext>
                </a:extLst>
              </p:cNvPr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B6E2E79E-2077-6F18-84C0-3F793B59A56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 dirty="0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A6F5E8D5-667B-A046-E52B-92C1D2CC0FB5}"/>
              </a:ext>
            </a:extLst>
          </p:cNvPr>
          <p:cNvSpPr/>
          <p:nvPr/>
        </p:nvSpPr>
        <p:spPr>
          <a:xfrm>
            <a:off x="2493560" y="274175"/>
            <a:ext cx="9698441" cy="1535587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836635F-4E18-39E0-D07F-56D3AB57FF41}"/>
              </a:ext>
            </a:extLst>
          </p:cNvPr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 dirty="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5187C-41F3-7FDF-AD2C-1CF722E84A98}"/>
              </a:ext>
            </a:extLst>
          </p:cNvPr>
          <p:cNvSpPr txBox="1"/>
          <p:nvPr/>
        </p:nvSpPr>
        <p:spPr>
          <a:xfrm>
            <a:off x="3056111" y="570703"/>
            <a:ext cx="8677275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400" b="1" dirty="0">
                <a:solidFill>
                  <a:schemeClr val="accent4"/>
                </a:solidFill>
              </a:rPr>
              <a:t>Q3 – Can providers review or question cost recovery decisions and invoices?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CE4718F-D97D-ACA7-7B32-0E33AA9D4323}"/>
              </a:ext>
            </a:extLst>
          </p:cNvPr>
          <p:cNvSpPr txBox="1">
            <a:spLocks/>
          </p:cNvSpPr>
          <p:nvPr/>
        </p:nvSpPr>
        <p:spPr>
          <a:xfrm>
            <a:off x="647947" y="3130591"/>
            <a:ext cx="11085439" cy="23237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600" dirty="0">
                <a:solidFill>
                  <a:schemeClr val="bg1"/>
                </a:solidFill>
              </a:rPr>
              <a:t>Invoices will reflect the charges outlined in the Fees and Charges Determinations, which will be published on the Federal Register of Legislation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600" dirty="0">
                <a:solidFill>
                  <a:schemeClr val="bg1"/>
                </a:solidFill>
              </a:rPr>
              <a:t>ASQA will provide information around fees upfront, with each application and activity type</a:t>
            </a:r>
          </a:p>
        </p:txBody>
      </p:sp>
    </p:spTree>
    <p:extLst>
      <p:ext uri="{BB962C8B-B14F-4D97-AF65-F5344CB8AC3E}">
        <p14:creationId xmlns:p14="http://schemas.microsoft.com/office/powerpoint/2010/main" val="414002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EE6F9-886C-17F7-3351-22F4928D6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3282C-8BC1-E862-16EA-4FBEA8236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latin typeface="Canela-Light"/>
              </a:rPr>
              <a:t>2025 Standards Insights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234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E2E28-C6CB-0CF9-1F86-4C1C3E038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7AE8F2C4-0980-C854-166C-2DA08ED42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" y="2266153"/>
            <a:ext cx="2754218" cy="2772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C4E19-D8AA-9F52-7E3D-9126151B9E7C}"/>
              </a:ext>
            </a:extLst>
          </p:cNvPr>
          <p:cNvSpPr txBox="1"/>
          <p:nvPr/>
        </p:nvSpPr>
        <p:spPr>
          <a:xfrm>
            <a:off x="1022033" y="1251138"/>
            <a:ext cx="3822299" cy="556921"/>
          </a:xfrm>
          <a:prstGeom prst="rect">
            <a:avLst/>
          </a:prstGeom>
        </p:spPr>
        <p:txBody>
          <a:bodyPr wrap="square" rtlCol="0" anchor="ctr">
            <a:normAutofit/>
          </a:bodyPr>
          <a:lstStyle/>
          <a:p>
            <a:pPr algn="ctr"/>
            <a:endParaRPr lang="en-AU" dirty="0">
              <a:latin typeface="Canela-Light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90FC3EE-6D9C-F34F-F411-1BAA5AA441C4}"/>
              </a:ext>
            </a:extLst>
          </p:cNvPr>
          <p:cNvSpPr txBox="1">
            <a:spLocks/>
          </p:cNvSpPr>
          <p:nvPr/>
        </p:nvSpPr>
        <p:spPr>
          <a:xfrm>
            <a:off x="397607" y="312658"/>
            <a:ext cx="10611755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nela Light"/>
              </a:rPr>
              <a:t> What’s going well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F1E516-A350-3C3E-0C3E-37C6DE04E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6636"/>
            <a:ext cx="1022538" cy="3204073"/>
          </a:xfrm>
          <a:prstGeom prst="rect">
            <a:avLst/>
          </a:prstGeom>
        </p:spPr>
      </p:pic>
      <p:pic>
        <p:nvPicPr>
          <p:cNvPr id="13" name="Picture 12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547C1459-0BD4-DB2D-EACA-04BCF201A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40" y="2463539"/>
            <a:ext cx="2423711" cy="2377808"/>
          </a:xfrm>
          <a:prstGeom prst="rect">
            <a:avLst/>
          </a:prstGeom>
        </p:spPr>
      </p:pic>
      <p:pic>
        <p:nvPicPr>
          <p:cNvPr id="15" name="Picture 14" descr="A clipboard with a checklist and a shield&#10;&#10;AI-generated content may be incorrect.">
            <a:extLst>
              <a:ext uri="{FF2B5EF4-FFF2-40B4-BE49-F238E27FC236}">
                <a16:creationId xmlns:a16="http://schemas.microsoft.com/office/drawing/2014/main" id="{A3F5B864-8D40-956E-5A96-85507E6F4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95" y="2888033"/>
            <a:ext cx="1528820" cy="1538001"/>
          </a:xfrm>
          <a:prstGeom prst="rect">
            <a:avLst/>
          </a:prstGeom>
        </p:spPr>
      </p:pic>
      <p:pic>
        <p:nvPicPr>
          <p:cNvPr id="18" name="Picture 17" descr="A blue line with white dots&#10;&#10;AI-generated content may be incorrect.">
            <a:extLst>
              <a:ext uri="{FF2B5EF4-FFF2-40B4-BE49-F238E27FC236}">
                <a16:creationId xmlns:a16="http://schemas.microsoft.com/office/drawing/2014/main" id="{B86E841B-BB65-473F-6406-80DF468C3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0000">
            <a:off x="2355123" y="1371801"/>
            <a:ext cx="750869" cy="1337059"/>
          </a:xfrm>
          <a:prstGeom prst="rect">
            <a:avLst/>
          </a:prstGeom>
        </p:spPr>
      </p:pic>
      <p:pic>
        <p:nvPicPr>
          <p:cNvPr id="21" name="Picture 20" descr="A blue line with white dots&#10;&#10;AI-generated content may be incorrect.">
            <a:extLst>
              <a:ext uri="{FF2B5EF4-FFF2-40B4-BE49-F238E27FC236}">
                <a16:creationId xmlns:a16="http://schemas.microsoft.com/office/drawing/2014/main" id="{CF061CBB-0F73-4808-3912-1CCD4F512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40000">
            <a:off x="3006955" y="3832233"/>
            <a:ext cx="750869" cy="1337059"/>
          </a:xfrm>
          <a:prstGeom prst="rect">
            <a:avLst/>
          </a:prstGeom>
        </p:spPr>
      </p:pic>
      <p:pic>
        <p:nvPicPr>
          <p:cNvPr id="24" name="Picture 23" descr="A blue line with white dots&#10;&#10;AI-generated content may be incorrect.">
            <a:extLst>
              <a:ext uri="{FF2B5EF4-FFF2-40B4-BE49-F238E27FC236}">
                <a16:creationId xmlns:a16="http://schemas.microsoft.com/office/drawing/2014/main" id="{272B339A-58EB-EE8E-A50F-5DFFEA1C2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80000">
            <a:off x="3075159" y="2519473"/>
            <a:ext cx="750869" cy="1337059"/>
          </a:xfrm>
          <a:prstGeom prst="rect">
            <a:avLst/>
          </a:prstGeom>
        </p:spPr>
      </p:pic>
      <p:pic>
        <p:nvPicPr>
          <p:cNvPr id="26" name="Picture 25" descr="A blue line with white dots&#10;&#10;AI-generated content may be incorrect.">
            <a:extLst>
              <a:ext uri="{FF2B5EF4-FFF2-40B4-BE49-F238E27FC236}">
                <a16:creationId xmlns:a16="http://schemas.microsoft.com/office/drawing/2014/main" id="{53689DE8-660B-94D5-8B47-081B601E6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940000">
            <a:off x="2070521" y="4750306"/>
            <a:ext cx="750869" cy="1337059"/>
          </a:xfrm>
          <a:prstGeom prst="rect">
            <a:avLst/>
          </a:prstGeom>
        </p:spPr>
      </p:pic>
      <p:pic>
        <p:nvPicPr>
          <p:cNvPr id="28" name="Picture 27" descr="A yellow circle with black background&#10;&#10;AI-generated content may be incorrect.">
            <a:extLst>
              <a:ext uri="{FF2B5EF4-FFF2-40B4-BE49-F238E27FC236}">
                <a16:creationId xmlns:a16="http://schemas.microsoft.com/office/drawing/2014/main" id="{D80894E7-2FA9-E23D-0E03-451D96D0E9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3244" y="1378148"/>
            <a:ext cx="931041" cy="8946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F3450A8-9D0D-9843-9A0F-2079F3C2330A}"/>
              </a:ext>
            </a:extLst>
          </p:cNvPr>
          <p:cNvSpPr txBox="1"/>
          <p:nvPr/>
        </p:nvSpPr>
        <p:spPr>
          <a:xfrm>
            <a:off x="2996568" y="1309041"/>
            <a:ext cx="46399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000" dirty="0">
                <a:solidFill>
                  <a:srgbClr val="323747"/>
                </a:solidFill>
                <a:latin typeface="Canela-Light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4609B6-8D0F-E0BC-B44C-B71ED37DC92B}"/>
              </a:ext>
            </a:extLst>
          </p:cNvPr>
          <p:cNvSpPr txBox="1"/>
          <p:nvPr/>
        </p:nvSpPr>
        <p:spPr>
          <a:xfrm>
            <a:off x="2759739" y="5515387"/>
            <a:ext cx="463998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500" dirty="0">
                <a:solidFill>
                  <a:srgbClr val="323747"/>
                </a:solidFill>
                <a:latin typeface="Canela-Light" charset="0"/>
              </a:rPr>
              <a:t>4</a:t>
            </a:r>
          </a:p>
        </p:txBody>
      </p:sp>
      <p:pic>
        <p:nvPicPr>
          <p:cNvPr id="34" name="Picture 33" descr="A yellow circle with black background&#10;&#10;AI-generated content may be incorrect.">
            <a:extLst>
              <a:ext uri="{FF2B5EF4-FFF2-40B4-BE49-F238E27FC236}">
                <a16:creationId xmlns:a16="http://schemas.microsoft.com/office/drawing/2014/main" id="{94496280-B2B6-58FF-F59B-799C28F611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9791" y="2744437"/>
            <a:ext cx="931041" cy="8946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AB682F4-CED2-E6EA-1E6A-0F056CA8F7FC}"/>
              </a:ext>
            </a:extLst>
          </p:cNvPr>
          <p:cNvSpPr txBox="1"/>
          <p:nvPr/>
        </p:nvSpPr>
        <p:spPr>
          <a:xfrm>
            <a:off x="3637344" y="2676475"/>
            <a:ext cx="41809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000" dirty="0">
                <a:solidFill>
                  <a:srgbClr val="323747"/>
                </a:solidFill>
                <a:latin typeface="Canela-Light"/>
              </a:rPr>
              <a:t>2</a:t>
            </a:r>
          </a:p>
        </p:txBody>
      </p:sp>
      <p:pic>
        <p:nvPicPr>
          <p:cNvPr id="38" name="Picture 37" descr="A yellow circle with black background&#10;&#10;AI-generated content may be incorrect.">
            <a:extLst>
              <a:ext uri="{FF2B5EF4-FFF2-40B4-BE49-F238E27FC236}">
                <a16:creationId xmlns:a16="http://schemas.microsoft.com/office/drawing/2014/main" id="{79567F94-2466-0B2F-D9FB-8262B99E7A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0809" y="4150725"/>
            <a:ext cx="931041" cy="8946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EFC0D8-124F-8C4B-C69C-207A29FE4966}"/>
              </a:ext>
            </a:extLst>
          </p:cNvPr>
          <p:cNvSpPr txBox="1"/>
          <p:nvPr/>
        </p:nvSpPr>
        <p:spPr>
          <a:xfrm>
            <a:off x="3540838" y="4100695"/>
            <a:ext cx="46399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000" dirty="0">
                <a:solidFill>
                  <a:srgbClr val="323747"/>
                </a:solidFill>
                <a:latin typeface="Canela-Light"/>
              </a:rPr>
              <a:t>3</a:t>
            </a:r>
          </a:p>
        </p:txBody>
      </p:sp>
      <p:pic>
        <p:nvPicPr>
          <p:cNvPr id="42" name="Picture 41" descr="A yellow circle with black background&#10;&#10;AI-generated content may be incorrect.">
            <a:extLst>
              <a:ext uri="{FF2B5EF4-FFF2-40B4-BE49-F238E27FC236}">
                <a16:creationId xmlns:a16="http://schemas.microsoft.com/office/drawing/2014/main" id="{97A1661E-BC3E-D270-ADD8-AF2BDDDBF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8158" y="5518652"/>
            <a:ext cx="931041" cy="89466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2EEDCC8-4D43-067C-2AB6-58BEF71035D4}"/>
              </a:ext>
            </a:extLst>
          </p:cNvPr>
          <p:cNvSpPr txBox="1"/>
          <p:nvPr/>
        </p:nvSpPr>
        <p:spPr>
          <a:xfrm>
            <a:off x="2838008" y="5454901"/>
            <a:ext cx="47317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000" dirty="0">
                <a:solidFill>
                  <a:srgbClr val="323747"/>
                </a:solidFill>
                <a:latin typeface="Canela-Light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5C9E1A-F78F-9D73-15A4-69F87F56F2EC}"/>
              </a:ext>
            </a:extLst>
          </p:cNvPr>
          <p:cNvSpPr txBox="1"/>
          <p:nvPr/>
        </p:nvSpPr>
        <p:spPr>
          <a:xfrm>
            <a:off x="3921256" y="1309041"/>
            <a:ext cx="795297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Outcome Standard 2.6 </a:t>
            </a:r>
          </a:p>
          <a:p>
            <a:r>
              <a:rPr lang="en-GB" sz="2000" i="1" dirty="0">
                <a:solidFill>
                  <a:schemeClr val="bg1"/>
                </a:solidFill>
                <a:latin typeface="Arial"/>
                <a:cs typeface="Arial"/>
              </a:rPr>
              <a:t>The wellbeing needs of the VET student cohort are identified, and strategies are put in place to support these needs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9C1E4F-3A9F-5AC8-78CC-D06BE8BB88F5}"/>
              </a:ext>
            </a:extLst>
          </p:cNvPr>
          <p:cNvSpPr txBox="1"/>
          <p:nvPr/>
        </p:nvSpPr>
        <p:spPr>
          <a:xfrm>
            <a:off x="4430661" y="4365780"/>
            <a:ext cx="679830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Clause 7 Compliance Requirements </a:t>
            </a:r>
          </a:p>
          <a:p>
            <a:r>
              <a:rPr lang="en-GB" sz="2000" i="1" dirty="0">
                <a:solidFill>
                  <a:schemeClr val="bg1"/>
                </a:solidFill>
                <a:latin typeface="Arial"/>
                <a:cs typeface="Arial"/>
              </a:rPr>
              <a:t>Guarantees and inducements </a:t>
            </a:r>
            <a:endParaRPr lang="en-GB" sz="20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68B0AE-A146-2CA7-7B47-42A3F6236A21}"/>
              </a:ext>
            </a:extLst>
          </p:cNvPr>
          <p:cNvSpPr txBox="1"/>
          <p:nvPr/>
        </p:nvSpPr>
        <p:spPr>
          <a:xfrm>
            <a:off x="3785399" y="5454901"/>
            <a:ext cx="808883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Outcome Standard 3.2  / Credential Policy</a:t>
            </a:r>
          </a:p>
          <a:p>
            <a:r>
              <a:rPr lang="en-AU" sz="2000" i="1" dirty="0">
                <a:solidFill>
                  <a:schemeClr val="bg1"/>
                </a:solidFill>
                <a:latin typeface="Arial"/>
                <a:cs typeface="Arial"/>
              </a:rPr>
              <a:t>Training and assessment is delivered to VET students by credentialled people with current skills and knowledge in training and assessment.</a:t>
            </a:r>
            <a:endParaRPr lang="en-GB"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D7919B-C93C-2908-DCD2-EC2986584D8E}"/>
              </a:ext>
            </a:extLst>
          </p:cNvPr>
          <p:cNvSpPr txBox="1"/>
          <p:nvPr/>
        </p:nvSpPr>
        <p:spPr>
          <a:xfrm>
            <a:off x="4492061" y="2683522"/>
            <a:ext cx="729445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cs typeface="Arial"/>
              </a:rPr>
              <a:t>Outcome Standard 2.3 </a:t>
            </a:r>
          </a:p>
          <a:p>
            <a:r>
              <a:rPr lang="en-GB" sz="2000" i="1" dirty="0">
                <a:solidFill>
                  <a:schemeClr val="bg1"/>
                </a:solidFill>
                <a:latin typeface="Arial"/>
                <a:cs typeface="Arial"/>
              </a:rPr>
              <a:t>VET students have access to support services, trainers and assessors and other staff to support their progress throughout the training product</a:t>
            </a:r>
          </a:p>
        </p:txBody>
      </p:sp>
    </p:spTree>
    <p:extLst>
      <p:ext uri="{BB962C8B-B14F-4D97-AF65-F5344CB8AC3E}">
        <p14:creationId xmlns:p14="http://schemas.microsoft.com/office/powerpoint/2010/main" val="61857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2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8659" y="1531581"/>
            <a:ext cx="10068966" cy="1069389"/>
            <a:chOff x="0" y="-258853"/>
            <a:chExt cx="20137935" cy="2138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66413" cy="1879924"/>
            </a:xfrm>
            <a:custGeom>
              <a:avLst/>
              <a:gdLst/>
              <a:ahLst/>
              <a:cxnLst/>
              <a:rect l="l" t="t" r="r" b="b"/>
              <a:pathLst>
                <a:path w="6266413" h="1879924">
                  <a:moveTo>
                    <a:pt x="0" y="0"/>
                  </a:moveTo>
                  <a:lnTo>
                    <a:pt x="6266413" y="0"/>
                  </a:lnTo>
                  <a:lnTo>
                    <a:pt x="6266413" y="1879924"/>
                  </a:lnTo>
                  <a:lnTo>
                    <a:pt x="0" y="1879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 dirty="0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500306" y="-258853"/>
              <a:ext cx="18637629" cy="2138777"/>
              <a:chOff x="0" y="-47625"/>
              <a:chExt cx="3429041" cy="3935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9041" cy="345877"/>
              </a:xfrm>
              <a:custGeom>
                <a:avLst/>
                <a:gdLst/>
                <a:ahLst/>
                <a:cxnLst/>
                <a:rect l="l" t="t" r="r" b="b"/>
                <a:pathLst>
                  <a:path w="3429041" h="345877">
                    <a:moveTo>
                      <a:pt x="0" y="0"/>
                    </a:moveTo>
                    <a:lnTo>
                      <a:pt x="3429041" y="0"/>
                    </a:lnTo>
                    <a:lnTo>
                      <a:pt x="3429041" y="345877"/>
                    </a:lnTo>
                    <a:lnTo>
                      <a:pt x="0" y="345877"/>
                    </a:lnTo>
                    <a:close/>
                  </a:path>
                </a:pathLst>
              </a:custGeom>
              <a:solidFill>
                <a:srgbClr val="6691AA"/>
              </a:solidFill>
            </p:spPr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3429041" cy="3935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307"/>
                  </a:lnSpc>
                </a:pPr>
                <a:endParaRPr sz="800" dirty="0"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975800" y="2829593"/>
            <a:ext cx="10111826" cy="1069389"/>
            <a:chOff x="0" y="-258853"/>
            <a:chExt cx="20223652" cy="21387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55276" cy="1879924"/>
            </a:xfrm>
            <a:custGeom>
              <a:avLst/>
              <a:gdLst/>
              <a:ahLst/>
              <a:cxnLst/>
              <a:rect l="l" t="t" r="r" b="b"/>
              <a:pathLst>
                <a:path w="6155276" h="1879924">
                  <a:moveTo>
                    <a:pt x="0" y="0"/>
                  </a:moveTo>
                  <a:lnTo>
                    <a:pt x="6155276" y="0"/>
                  </a:lnTo>
                  <a:lnTo>
                    <a:pt x="6155276" y="1879924"/>
                  </a:lnTo>
                  <a:lnTo>
                    <a:pt x="0" y="1879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 dirty="0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5589232" y="-258853"/>
              <a:ext cx="14634420" cy="2138777"/>
              <a:chOff x="0" y="-47625"/>
              <a:chExt cx="2692511" cy="3935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692511" cy="345877"/>
              </a:xfrm>
              <a:custGeom>
                <a:avLst/>
                <a:gdLst/>
                <a:ahLst/>
                <a:cxnLst/>
                <a:rect l="l" t="t" r="r" b="b"/>
                <a:pathLst>
                  <a:path w="2692511" h="345877">
                    <a:moveTo>
                      <a:pt x="0" y="0"/>
                    </a:moveTo>
                    <a:lnTo>
                      <a:pt x="2692511" y="0"/>
                    </a:lnTo>
                    <a:lnTo>
                      <a:pt x="2692511" y="345877"/>
                    </a:lnTo>
                    <a:lnTo>
                      <a:pt x="0" y="345877"/>
                    </a:lnTo>
                    <a:close/>
                  </a:path>
                </a:pathLst>
              </a:custGeom>
              <a:solidFill>
                <a:srgbClr val="9FCCDE"/>
              </a:solidFill>
            </p:spPr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692511" cy="3935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307"/>
                  </a:lnSpc>
                </a:pPr>
                <a:endParaRPr sz="800" dirty="0"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1040088" y="4337131"/>
            <a:ext cx="2991921" cy="939962"/>
          </a:xfrm>
          <a:custGeom>
            <a:avLst/>
            <a:gdLst/>
            <a:ahLst/>
            <a:cxnLst/>
            <a:rect l="l" t="t" r="r" b="b"/>
            <a:pathLst>
              <a:path w="4487882" h="1409943">
                <a:moveTo>
                  <a:pt x="0" y="0"/>
                </a:moveTo>
                <a:lnTo>
                  <a:pt x="4487881" y="0"/>
                </a:lnTo>
                <a:lnTo>
                  <a:pt x="4487881" y="1409943"/>
                </a:lnTo>
                <a:lnTo>
                  <a:pt x="0" y="1409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grpSp>
        <p:nvGrpSpPr>
          <p:cNvPr id="13" name="Group 13"/>
          <p:cNvGrpSpPr/>
          <p:nvPr/>
        </p:nvGrpSpPr>
        <p:grpSpPr>
          <a:xfrm>
            <a:off x="3834704" y="4207704"/>
            <a:ext cx="7285066" cy="1069389"/>
            <a:chOff x="0" y="-47625"/>
            <a:chExt cx="2680683" cy="39350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80683" cy="345877"/>
            </a:xfrm>
            <a:custGeom>
              <a:avLst/>
              <a:gdLst/>
              <a:ahLst/>
              <a:cxnLst/>
              <a:rect l="l" t="t" r="r" b="b"/>
              <a:pathLst>
                <a:path w="2680683" h="345877">
                  <a:moveTo>
                    <a:pt x="0" y="0"/>
                  </a:moveTo>
                  <a:lnTo>
                    <a:pt x="2680683" y="0"/>
                  </a:lnTo>
                  <a:lnTo>
                    <a:pt x="2680683" y="345877"/>
                  </a:lnTo>
                  <a:lnTo>
                    <a:pt x="0" y="3458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680683" cy="3935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7"/>
                </a:lnSpc>
              </a:pPr>
              <a:endParaRPr sz="800"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085801" y="230217"/>
            <a:ext cx="1721959" cy="172195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CDE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7"/>
                </a:lnSpc>
              </a:pPr>
              <a:endParaRPr sz="800"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983294" y="676377"/>
            <a:ext cx="408547" cy="558318"/>
            <a:chOff x="0" y="-47625"/>
            <a:chExt cx="158423" cy="21649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8423" cy="168874"/>
            </a:xfrm>
            <a:custGeom>
              <a:avLst/>
              <a:gdLst/>
              <a:ahLst/>
              <a:cxnLst/>
              <a:rect l="l" t="t" r="r" b="b"/>
              <a:pathLst>
                <a:path w="158423" h="168874">
                  <a:moveTo>
                    <a:pt x="79211" y="0"/>
                  </a:moveTo>
                  <a:lnTo>
                    <a:pt x="79211" y="0"/>
                  </a:lnTo>
                  <a:cubicBezTo>
                    <a:pt x="100220" y="0"/>
                    <a:pt x="120367" y="8345"/>
                    <a:pt x="135222" y="23200"/>
                  </a:cubicBezTo>
                  <a:cubicBezTo>
                    <a:pt x="150077" y="38055"/>
                    <a:pt x="158423" y="58203"/>
                    <a:pt x="158423" y="79211"/>
                  </a:cubicBezTo>
                  <a:lnTo>
                    <a:pt x="158423" y="89663"/>
                  </a:lnTo>
                  <a:cubicBezTo>
                    <a:pt x="158423" y="110671"/>
                    <a:pt x="150077" y="130819"/>
                    <a:pt x="135222" y="145674"/>
                  </a:cubicBezTo>
                  <a:cubicBezTo>
                    <a:pt x="120367" y="160529"/>
                    <a:pt x="100220" y="168874"/>
                    <a:pt x="79211" y="168874"/>
                  </a:cubicBezTo>
                  <a:lnTo>
                    <a:pt x="79211" y="168874"/>
                  </a:lnTo>
                  <a:cubicBezTo>
                    <a:pt x="58203" y="168874"/>
                    <a:pt x="38055" y="160529"/>
                    <a:pt x="23200" y="145674"/>
                  </a:cubicBezTo>
                  <a:cubicBezTo>
                    <a:pt x="8345" y="130819"/>
                    <a:pt x="0" y="110671"/>
                    <a:pt x="0" y="89663"/>
                  </a:cubicBezTo>
                  <a:lnTo>
                    <a:pt x="0" y="79211"/>
                  </a:lnTo>
                  <a:cubicBezTo>
                    <a:pt x="0" y="58203"/>
                    <a:pt x="8345" y="38055"/>
                    <a:pt x="23200" y="23200"/>
                  </a:cubicBezTo>
                  <a:cubicBezTo>
                    <a:pt x="38055" y="8345"/>
                    <a:pt x="58203" y="0"/>
                    <a:pt x="79211" y="0"/>
                  </a:cubicBezTo>
                  <a:close/>
                </a:path>
              </a:pathLst>
            </a:custGeom>
            <a:solidFill>
              <a:srgbClr val="AF0066"/>
            </a:solidFill>
            <a:ln w="38100" cap="rnd">
              <a:solidFill>
                <a:srgbClr val="AF0066"/>
              </a:solidFill>
              <a:prstDash val="solid"/>
              <a:round/>
            </a:ln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58423" cy="216499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587"/>
                </a:lnSpc>
              </a:pPr>
              <a:endParaRPr sz="800" dirty="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18658" y="366795"/>
            <a:ext cx="9706967" cy="69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600"/>
              </a:lnSpc>
            </a:pPr>
            <a:r>
              <a:rPr lang="en-US" sz="4666" dirty="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Top 4 areas of concern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43656" y="5513750"/>
            <a:ext cx="10176114" cy="1058905"/>
            <a:chOff x="0" y="-237886"/>
            <a:chExt cx="20352227" cy="211781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501178" cy="1879924"/>
            </a:xfrm>
            <a:custGeom>
              <a:avLst/>
              <a:gdLst/>
              <a:ahLst/>
              <a:cxnLst/>
              <a:rect l="l" t="t" r="r" b="b"/>
              <a:pathLst>
                <a:path w="6501178" h="1879924">
                  <a:moveTo>
                    <a:pt x="0" y="0"/>
                  </a:moveTo>
                  <a:lnTo>
                    <a:pt x="6501178" y="0"/>
                  </a:lnTo>
                  <a:lnTo>
                    <a:pt x="6501178" y="1879924"/>
                  </a:lnTo>
                  <a:lnTo>
                    <a:pt x="0" y="1879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 dirty="0"/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6212840" y="-237886"/>
              <a:ext cx="14139387" cy="2117810"/>
              <a:chOff x="0" y="-47625"/>
              <a:chExt cx="2830712" cy="42398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830712" cy="376362"/>
              </a:xfrm>
              <a:custGeom>
                <a:avLst/>
                <a:gdLst/>
                <a:ahLst/>
                <a:cxnLst/>
                <a:rect l="l" t="t" r="r" b="b"/>
                <a:pathLst>
                  <a:path w="2830712" h="376362">
                    <a:moveTo>
                      <a:pt x="0" y="0"/>
                    </a:moveTo>
                    <a:lnTo>
                      <a:pt x="2830712" y="0"/>
                    </a:lnTo>
                    <a:lnTo>
                      <a:pt x="2830712" y="376362"/>
                    </a:lnTo>
                    <a:lnTo>
                      <a:pt x="0" y="376362"/>
                    </a:lnTo>
                    <a:close/>
                  </a:path>
                </a:pathLst>
              </a:custGeom>
              <a:solidFill>
                <a:srgbClr val="CDFF00"/>
              </a:solidFill>
            </p:spPr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2830712" cy="423987"/>
              </a:xfrm>
              <a:prstGeom prst="rect">
                <a:avLst/>
              </a:prstGeom>
            </p:spPr>
            <p:txBody>
              <a:bodyPr lIns="34087" tIns="34087" rIns="34087" bIns="34087" rtlCol="0" anchor="ctr"/>
              <a:lstStyle>
                <a:defPPr>
                  <a:defRPr lang="en-US"/>
                </a:defPPr>
                <a:lvl1pPr marL="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770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53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309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07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3848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61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387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38156" algn="l" defTabSz="609539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307"/>
                  </a:lnSpc>
                </a:pPr>
                <a:endParaRPr sz="800" dirty="0"/>
              </a:p>
            </p:txBody>
          </p:sp>
        </p:grpSp>
      </p:grpSp>
      <p:sp>
        <p:nvSpPr>
          <p:cNvPr id="28" name="Freeform 28"/>
          <p:cNvSpPr/>
          <p:nvPr/>
        </p:nvSpPr>
        <p:spPr>
          <a:xfrm>
            <a:off x="10502552" y="1112689"/>
            <a:ext cx="503737" cy="435962"/>
          </a:xfrm>
          <a:custGeom>
            <a:avLst/>
            <a:gdLst/>
            <a:ahLst/>
            <a:cxnLst/>
            <a:rect l="l" t="t" r="r" b="b"/>
            <a:pathLst>
              <a:path w="755606" h="653943">
                <a:moveTo>
                  <a:pt x="0" y="0"/>
                </a:moveTo>
                <a:lnTo>
                  <a:pt x="755605" y="0"/>
                </a:lnTo>
                <a:lnTo>
                  <a:pt x="755605" y="653942"/>
                </a:lnTo>
                <a:lnTo>
                  <a:pt x="0" y="6539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29" name="Freeform 29"/>
          <p:cNvSpPr/>
          <p:nvPr/>
        </p:nvSpPr>
        <p:spPr>
          <a:xfrm>
            <a:off x="10418814" y="337888"/>
            <a:ext cx="1229400" cy="1323121"/>
          </a:xfrm>
          <a:custGeom>
            <a:avLst/>
            <a:gdLst/>
            <a:ahLst/>
            <a:cxnLst/>
            <a:rect l="l" t="t" r="r" b="b"/>
            <a:pathLst>
              <a:path w="1844100" h="1984681">
                <a:moveTo>
                  <a:pt x="0" y="0"/>
                </a:moveTo>
                <a:lnTo>
                  <a:pt x="1844100" y="0"/>
                </a:lnTo>
                <a:lnTo>
                  <a:pt x="1844100" y="1984681"/>
                </a:lnTo>
                <a:lnTo>
                  <a:pt x="0" y="19846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0" name="TextBox 30"/>
          <p:cNvSpPr txBox="1"/>
          <p:nvPr/>
        </p:nvSpPr>
        <p:spPr>
          <a:xfrm>
            <a:off x="1833099" y="4495881"/>
            <a:ext cx="9318815" cy="45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50"/>
              </a:lnSpc>
            </a:pPr>
            <a:r>
              <a:rPr lang="en-US" sz="3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Continuous improvement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85173" y="1902389"/>
            <a:ext cx="8406205" cy="45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50"/>
              </a:lnSpc>
            </a:pPr>
            <a:r>
              <a:rPr lang="en-US" sz="3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Poor quality assessment systems or practices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85173" y="3200400"/>
            <a:ext cx="8406205" cy="45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50"/>
              </a:lnSpc>
            </a:pPr>
            <a:r>
              <a:rPr lang="en-US" sz="3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Poor quality training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941356" y="5874074"/>
            <a:ext cx="9005425" cy="45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5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Unsuitable or unqualified trainers and assessors</a:t>
            </a:r>
          </a:p>
        </p:txBody>
      </p:sp>
    </p:spTree>
    <p:extLst>
      <p:ext uri="{BB962C8B-B14F-4D97-AF65-F5344CB8AC3E}">
        <p14:creationId xmlns:p14="http://schemas.microsoft.com/office/powerpoint/2010/main" val="2058122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12B33-8081-B6B6-AFC1-A1ACCEB4D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BE590A4B-F6B1-122A-DF5E-337081555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784" y="428933"/>
            <a:ext cx="11084432" cy="933450"/>
          </a:xfrm>
        </p:spPr>
        <p:txBody>
          <a:bodyPr>
            <a:noAutofit/>
          </a:bodyPr>
          <a:lstStyle/>
          <a:p>
            <a:r>
              <a:rPr lang="en-GB" dirty="0">
                <a:latin typeface="Canela Light"/>
              </a:rPr>
              <a:t>Poor quality assessment systems or practices</a:t>
            </a:r>
            <a:endParaRPr lang="en-GB" dirty="0">
              <a:solidFill>
                <a:srgbClr val="000000"/>
              </a:solidFill>
              <a:latin typeface="Canel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5EDDC-F04F-1E85-A4BD-4FA3418298A3}"/>
              </a:ext>
            </a:extLst>
          </p:cNvPr>
          <p:cNvSpPr txBox="1"/>
          <p:nvPr/>
        </p:nvSpPr>
        <p:spPr>
          <a:xfrm>
            <a:off x="553784" y="2026783"/>
            <a:ext cx="8976574" cy="38549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spcAft>
                <a:spcPts val="1200"/>
              </a:spcAft>
              <a:buClr>
                <a:srgbClr val="CDFF00"/>
              </a:buClr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Examples we are seeing: 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Unfair assessment systems and practice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Assessment tasks, methods and tools not aligning to the required skills and knowledge 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Unreliable assessment methods</a:t>
            </a:r>
          </a:p>
        </p:txBody>
      </p:sp>
      <p:pic>
        <p:nvPicPr>
          <p:cNvPr id="6" name="Picture 5" descr="A paper with check marks and a warning sign&#10;&#10;AI-generated content may be incorrect.">
            <a:extLst>
              <a:ext uri="{FF2B5EF4-FFF2-40B4-BE49-F238E27FC236}">
                <a16:creationId xmlns:a16="http://schemas.microsoft.com/office/drawing/2014/main" id="{E97289FF-6FCF-A3FC-5D4E-D378E1204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183" y="3635566"/>
            <a:ext cx="2389033" cy="24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82242-F93A-10C0-4FF6-A4ED131C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321C4F7-EC9C-5BA4-7271-8236FBA89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26" y="422827"/>
            <a:ext cx="10611755" cy="933450"/>
          </a:xfrm>
        </p:spPr>
        <p:txBody>
          <a:bodyPr>
            <a:normAutofit/>
          </a:bodyPr>
          <a:lstStyle/>
          <a:p>
            <a:r>
              <a:rPr lang="en-GB" dirty="0">
                <a:latin typeface="Canela Light"/>
              </a:rPr>
              <a:t>Poor quality assessment systems or practices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85FA33-18A4-BFEA-BF93-E2C429A62E4A}"/>
              </a:ext>
            </a:extLst>
          </p:cNvPr>
          <p:cNvSpPr/>
          <p:nvPr/>
        </p:nvSpPr>
        <p:spPr>
          <a:xfrm>
            <a:off x="389185" y="1356277"/>
            <a:ext cx="11493106" cy="2555323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Context matters </a:t>
            </a:r>
            <a:r>
              <a:rPr lang="en-AU" sz="2400" dirty="0">
                <a:solidFill>
                  <a:schemeClr val="bg1"/>
                </a:solidFill>
              </a:rPr>
              <a:t>– Use tools tailored to your student cohort</a:t>
            </a:r>
            <a:endParaRPr lang="en-US" sz="2400" dirty="0">
              <a:cs typeface="Arial" panose="020B0604020202020204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Keep it clean </a:t>
            </a:r>
            <a:r>
              <a:rPr lang="en-AU" sz="2400" dirty="0">
                <a:solidFill>
                  <a:schemeClr val="bg1"/>
                </a:solidFill>
              </a:rPr>
              <a:t>– Don’t make adjustments that weaken assessment integrity</a:t>
            </a:r>
            <a:endParaRPr lang="en-AU" sz="2400" dirty="0">
              <a:solidFill>
                <a:schemeClr val="bg1"/>
              </a:solidFill>
              <a:cs typeface="Arial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See it to assess it </a:t>
            </a:r>
            <a:r>
              <a:rPr lang="en-AU" sz="2400" dirty="0">
                <a:solidFill>
                  <a:schemeClr val="bg1"/>
                </a:solidFill>
              </a:rPr>
              <a:t>– Observe students on placement when required</a:t>
            </a:r>
            <a:endParaRPr lang="en-AU" sz="2400" dirty="0">
              <a:solidFill>
                <a:schemeClr val="bg1"/>
              </a:solidFill>
              <a:cs typeface="Arial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Stay consistent </a:t>
            </a:r>
            <a:r>
              <a:rPr lang="en-AU" sz="2400" dirty="0">
                <a:solidFill>
                  <a:schemeClr val="bg1"/>
                </a:solidFill>
              </a:rPr>
              <a:t>– Ensure assessors apply assessment criteria the same way</a:t>
            </a:r>
            <a:endParaRPr lang="en-AU" sz="2400" dirty="0">
              <a:solidFill>
                <a:schemeClr val="bg1"/>
              </a:solidFill>
              <a:cs typeface="Arial" panose="020B0604020202020204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Protect the process </a:t>
            </a:r>
            <a:r>
              <a:rPr lang="en-AU" sz="2400" dirty="0">
                <a:solidFill>
                  <a:schemeClr val="bg1"/>
                </a:solidFill>
              </a:rPr>
              <a:t>–</a:t>
            </a:r>
            <a:r>
              <a:rPr lang="en-AU" sz="2400" b="1" dirty="0">
                <a:solidFill>
                  <a:schemeClr val="accent6"/>
                </a:solidFill>
              </a:rPr>
              <a:t> </a:t>
            </a:r>
            <a:r>
              <a:rPr lang="en-AU" sz="2400" dirty="0">
                <a:solidFill>
                  <a:schemeClr val="bg1"/>
                </a:solidFill>
              </a:rPr>
              <a:t>Maintain strong systems to prevent &amp; detect cheating</a:t>
            </a:r>
            <a:endParaRPr lang="en-AU" sz="24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AU" sz="2400" dirty="0">
              <a:solidFill>
                <a:schemeClr val="bg1"/>
              </a:solidFill>
              <a:latin typeface="Canela Light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C2E1C4-D144-29BC-7BFD-DFF717DE2F0A}"/>
              </a:ext>
            </a:extLst>
          </p:cNvPr>
          <p:cNvSpPr txBox="1"/>
          <p:nvPr/>
        </p:nvSpPr>
        <p:spPr>
          <a:xfrm>
            <a:off x="388426" y="4190900"/>
            <a:ext cx="3558323" cy="2441073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sz="2000" b="1" dirty="0">
              <a:solidFill>
                <a:schemeClr val="accent6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rgbClr val="323747"/>
              </a:solidFill>
              <a:latin typeface="Canela Light" pitchFamily="50" charset="0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assessment system isn’t just the assessment tools – it also includes the policies, procedures and supporting documents that guide how assessment is conducted</a:t>
            </a:r>
            <a:r>
              <a:rPr lang="en-AU" b="1" dirty="0">
                <a:solidFill>
                  <a:schemeClr val="bg1"/>
                </a:solidFill>
                <a:latin typeface="Canela Light" pitchFamily="50" charset="0"/>
              </a:rPr>
              <a:t>.</a:t>
            </a:r>
            <a:endParaRPr lang="en-AU" dirty="0">
              <a:solidFill>
                <a:schemeClr val="bg1"/>
              </a:solidFill>
              <a:latin typeface="Canela Light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617F13-51A3-36E3-9125-3989013A7AA9}"/>
              </a:ext>
            </a:extLst>
          </p:cNvPr>
          <p:cNvSpPr txBox="1"/>
          <p:nvPr/>
        </p:nvSpPr>
        <p:spPr>
          <a:xfrm>
            <a:off x="4316838" y="4190899"/>
            <a:ext cx="3558323" cy="2441073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sz="2000" b="1" dirty="0">
              <a:solidFill>
                <a:schemeClr val="accent6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mapping guide or matrix might assist in demonstrating how an assessment instrument meets all requirements of a unit of competency</a:t>
            </a: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2C5C90-50C1-8C68-5893-82DB0254DA58}"/>
              </a:ext>
            </a:extLst>
          </p:cNvPr>
          <p:cNvSpPr txBox="1"/>
          <p:nvPr/>
        </p:nvSpPr>
        <p:spPr>
          <a:xfrm>
            <a:off x="8318697" y="4190900"/>
            <a:ext cx="3558323" cy="244107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Mandated licence assessment tools alone may not fully meet the requirements of the unit of competency</a:t>
            </a:r>
            <a:r>
              <a:rPr lang="en-AU" b="1" dirty="0">
                <a:solidFill>
                  <a:schemeClr val="bg1"/>
                </a:solidFill>
                <a:latin typeface="Canela Light" pitchFamily="50" charset="0"/>
              </a:rPr>
              <a:t>.</a:t>
            </a:r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4EEF7D-0A1E-3A7A-C1C5-CF62421865C6}"/>
              </a:ext>
            </a:extLst>
          </p:cNvPr>
          <p:cNvSpPr txBox="1"/>
          <p:nvPr/>
        </p:nvSpPr>
        <p:spPr>
          <a:xfrm>
            <a:off x="8460710" y="4339903"/>
            <a:ext cx="35677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  <a:latin typeface="Arial"/>
                <a:cs typeface="Arial"/>
              </a:rPr>
              <a:t>Caution</a:t>
            </a:r>
            <a:endParaRPr lang="en-US" dirty="0">
              <a:solidFill>
                <a:schemeClr val="accent6"/>
              </a:solidFill>
              <a:cs typeface="Arial"/>
            </a:endParaRPr>
          </a:p>
        </p:txBody>
      </p:sp>
      <p:pic>
        <p:nvPicPr>
          <p:cNvPr id="26" name="Picture 25" descr="A yellow sign with a exclamation mark&#10;&#10;AI-generated content may be incorrect.">
            <a:extLst>
              <a:ext uri="{FF2B5EF4-FFF2-40B4-BE49-F238E27FC236}">
                <a16:creationId xmlns:a16="http://schemas.microsoft.com/office/drawing/2014/main" id="{71D27F58-4A7B-B1B9-E54C-7656F0524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416" y="4290553"/>
            <a:ext cx="556926" cy="480267"/>
          </a:xfrm>
          <a:prstGeom prst="rect">
            <a:avLst/>
          </a:prstGeom>
        </p:spPr>
      </p:pic>
      <p:pic>
        <p:nvPicPr>
          <p:cNvPr id="27" name="Picture 26" descr="A bell with a black background&#10;&#10;AI-generated content may be incorrect.">
            <a:extLst>
              <a:ext uri="{FF2B5EF4-FFF2-40B4-BE49-F238E27FC236}">
                <a16:creationId xmlns:a16="http://schemas.microsoft.com/office/drawing/2014/main" id="{FC4E5415-8A42-CB66-3D62-06E7E1FA9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722" y="4272192"/>
            <a:ext cx="528581" cy="5169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8D70F9-FF66-54B8-9682-3BBB92E5AF84}"/>
              </a:ext>
            </a:extLst>
          </p:cNvPr>
          <p:cNvSpPr txBox="1"/>
          <p:nvPr/>
        </p:nvSpPr>
        <p:spPr>
          <a:xfrm>
            <a:off x="629553" y="4290482"/>
            <a:ext cx="35677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  <a:latin typeface="Arial"/>
                <a:cs typeface="Arial"/>
              </a:rPr>
              <a:t>Reminder</a:t>
            </a:r>
            <a:endParaRPr lang="en-US" dirty="0"/>
          </a:p>
        </p:txBody>
      </p:sp>
      <p:pic>
        <p:nvPicPr>
          <p:cNvPr id="29" name="Picture 28" descr="A light bulb with lines on it&#10;&#10;AI-generated content may be incorrect.">
            <a:extLst>
              <a:ext uri="{FF2B5EF4-FFF2-40B4-BE49-F238E27FC236}">
                <a16:creationId xmlns:a16="http://schemas.microsoft.com/office/drawing/2014/main" id="{ADF1B825-1A7F-376B-2268-25AA6DAC7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758" y="4290553"/>
            <a:ext cx="581256" cy="4986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E7D5AD8-EE24-7FF8-6288-789E0E5D9EE1}"/>
              </a:ext>
            </a:extLst>
          </p:cNvPr>
          <p:cNvSpPr txBox="1"/>
          <p:nvPr/>
        </p:nvSpPr>
        <p:spPr>
          <a:xfrm>
            <a:off x="4889408" y="4345566"/>
            <a:ext cx="26955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  <a:latin typeface="Arial"/>
                <a:cs typeface="Arial"/>
              </a:rPr>
              <a:t>Tip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83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6DCA4-6927-20B4-60F1-44EAFE00E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1D92788-CD59-7E9E-8021-DD94FFA53436}"/>
              </a:ext>
            </a:extLst>
          </p:cNvPr>
          <p:cNvSpPr txBox="1"/>
          <p:nvPr/>
        </p:nvSpPr>
        <p:spPr>
          <a:xfrm>
            <a:off x="553596" y="1574800"/>
            <a:ext cx="8895203" cy="46422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spcAft>
                <a:spcPts val="1200"/>
              </a:spcAft>
              <a:buClr>
                <a:srgbClr val="CDFF00"/>
              </a:buClr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Examples we are seeing: 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Training product requirements not being met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Training is not appropriate for the student cohort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Training does not reflect current industry practices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Unsuitable training structure or pace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6B5DEC2-2719-8876-77F6-3B84473D4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784" y="428933"/>
            <a:ext cx="9955773" cy="933450"/>
          </a:xfrm>
        </p:spPr>
        <p:txBody>
          <a:bodyPr>
            <a:normAutofit/>
          </a:bodyPr>
          <a:lstStyle/>
          <a:p>
            <a:r>
              <a:rPr lang="en-GB" dirty="0"/>
              <a:t>Poor quality training</a:t>
            </a:r>
          </a:p>
        </p:txBody>
      </p:sp>
      <p:pic>
        <p:nvPicPr>
          <p:cNvPr id="22" name="Picture 21" descr="A line art of two men&#10;&#10;AI-generated content may be incorrect.">
            <a:extLst>
              <a:ext uri="{FF2B5EF4-FFF2-40B4-BE49-F238E27FC236}">
                <a16:creationId xmlns:a16="http://schemas.microsoft.com/office/drawing/2014/main" id="{08326339-CBA0-5E10-3CED-CC34E5D45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032" y="3546914"/>
            <a:ext cx="2528371" cy="27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03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94435-6CB9-71AB-8428-1FFE3FBAA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F2389F5-10A8-8D94-0F05-5B7CD5DEF1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26" y="88901"/>
            <a:ext cx="10611755" cy="1021196"/>
          </a:xfrm>
        </p:spPr>
        <p:txBody>
          <a:bodyPr>
            <a:normAutofit/>
          </a:bodyPr>
          <a:lstStyle/>
          <a:p>
            <a:r>
              <a:rPr lang="en-GB" dirty="0">
                <a:latin typeface="Canela Light"/>
              </a:rPr>
              <a:t>Poor quality training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41AC95-DDA1-F93F-D565-D6DBE74CEA46}"/>
              </a:ext>
            </a:extLst>
          </p:cNvPr>
          <p:cNvSpPr/>
          <p:nvPr/>
        </p:nvSpPr>
        <p:spPr>
          <a:xfrm>
            <a:off x="203200" y="990600"/>
            <a:ext cx="11719150" cy="3145306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  <a:cs typeface="Arial" panose="020B0604020202020204" pitchFamily="34" charset="0"/>
              </a:rPr>
              <a:t>Know your students </a:t>
            </a:r>
            <a:r>
              <a:rPr lang="en-AU" sz="2400" dirty="0">
                <a:solidFill>
                  <a:schemeClr val="bg1"/>
                </a:solidFill>
                <a:cs typeface="Arial" panose="020B0604020202020204" pitchFamily="34" charset="0"/>
              </a:rPr>
              <a:t>– Design training that reflects the cohorts’ skills and needs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  <a:cs typeface="Arial" panose="020B0604020202020204" pitchFamily="34" charset="0"/>
              </a:rPr>
              <a:t>Don’t cut it short </a:t>
            </a:r>
            <a:r>
              <a:rPr lang="en-AU" sz="2400" dirty="0">
                <a:solidFill>
                  <a:schemeClr val="bg1"/>
                </a:solidFill>
                <a:cs typeface="Arial" panose="020B0604020202020204" pitchFamily="34" charset="0"/>
              </a:rPr>
              <a:t>– Provide enough learning time to meet AQF expectations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  <a:cs typeface="Arial" panose="020B0604020202020204" pitchFamily="34" charset="0"/>
              </a:rPr>
              <a:t>Meet the industry mark </a:t>
            </a:r>
            <a:r>
              <a:rPr lang="en-AU" sz="2400" dirty="0">
                <a:solidFill>
                  <a:schemeClr val="bg1"/>
                </a:solidFill>
                <a:cs typeface="Arial" panose="020B0604020202020204" pitchFamily="34" charset="0"/>
              </a:rPr>
              <a:t>– Align training with current industry need and practice 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  <a:cs typeface="Arial" panose="020B0604020202020204" pitchFamily="34" charset="0"/>
              </a:rPr>
              <a:t>Get online delivery right </a:t>
            </a:r>
            <a:r>
              <a:rPr lang="en-AU" sz="2400" dirty="0">
                <a:solidFill>
                  <a:schemeClr val="bg1"/>
                </a:solidFill>
                <a:cs typeface="Arial" panose="020B0604020202020204" pitchFamily="34" charset="0"/>
              </a:rPr>
              <a:t>– Only use online delivery where it genuinely achieves quality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  <a:cs typeface="Arial" panose="020B0604020202020204" pitchFamily="34" charset="0"/>
              </a:rPr>
              <a:t>Improve every round </a:t>
            </a:r>
            <a:r>
              <a:rPr lang="en-AU" sz="2400" dirty="0">
                <a:solidFill>
                  <a:schemeClr val="bg1"/>
                </a:solidFill>
                <a:cs typeface="Arial" panose="020B0604020202020204" pitchFamily="34" charset="0"/>
              </a:rPr>
              <a:t>– Review cohorts and continuously strengthen training design</a:t>
            </a:r>
            <a:endParaRPr 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AU" sz="2400" dirty="0">
              <a:solidFill>
                <a:srgbClr val="FFFFFF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C8D929-2ADC-073F-802B-994C67E9075D}"/>
              </a:ext>
            </a:extLst>
          </p:cNvPr>
          <p:cNvSpPr txBox="1"/>
          <p:nvPr/>
        </p:nvSpPr>
        <p:spPr>
          <a:xfrm>
            <a:off x="388426" y="4238170"/>
            <a:ext cx="3558323" cy="25309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sz="1100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r>
              <a:rPr lang="en-AU" sz="1700" b="1" dirty="0">
                <a:solidFill>
                  <a:schemeClr val="bg1"/>
                </a:solidFill>
                <a:ea typeface="+mn-lt"/>
                <a:cs typeface="+mn-lt"/>
              </a:rPr>
              <a:t>Although a document named a </a:t>
            </a:r>
            <a:r>
              <a:rPr lang="en-AU" sz="1700" b="1" i="1" dirty="0">
                <a:solidFill>
                  <a:schemeClr val="bg1"/>
                </a:solidFill>
                <a:ea typeface="+mn-lt"/>
                <a:cs typeface="+mn-lt"/>
              </a:rPr>
              <a:t>Training and Assessment Strategy</a:t>
            </a:r>
            <a:r>
              <a:rPr lang="en-AU" sz="1700" b="1" dirty="0">
                <a:solidFill>
                  <a:schemeClr val="bg1"/>
                </a:solidFill>
                <a:ea typeface="+mn-lt"/>
                <a:cs typeface="+mn-lt"/>
              </a:rPr>
              <a:t> is no longer mandated, your approach to training delivery and assessment must still be clearly documented</a:t>
            </a:r>
            <a:r>
              <a:rPr lang="en-AU" sz="1700" b="1" dirty="0">
                <a:solidFill>
                  <a:schemeClr val="bg1"/>
                </a:solidFill>
                <a:latin typeface="Canela Light" pitchFamily="50" charset="0"/>
                <a:ea typeface="+mn-lt"/>
                <a:cs typeface="+mn-lt"/>
              </a:rPr>
              <a:t>. </a:t>
            </a:r>
            <a:endParaRPr lang="en-AU" sz="1700" b="1" dirty="0">
              <a:solidFill>
                <a:schemeClr val="bg1"/>
              </a:solidFill>
              <a:latin typeface="Canela Light" pitchFamily="50" charset="0"/>
            </a:endParaRPr>
          </a:p>
          <a:p>
            <a:pPr algn="ctr"/>
            <a:endParaRPr lang="en-AU" sz="2000" b="1" dirty="0">
              <a:solidFill>
                <a:schemeClr val="accent6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6FECAE-41B2-9ADB-503D-2F767BD6B95A}"/>
              </a:ext>
            </a:extLst>
          </p:cNvPr>
          <p:cNvSpPr txBox="1"/>
          <p:nvPr/>
        </p:nvSpPr>
        <p:spPr>
          <a:xfrm>
            <a:off x="4363330" y="4238171"/>
            <a:ext cx="3558323" cy="253092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There is no single formula to determine appropriate course duration. Professional judgement and a reasoned approach is what you need to show.</a:t>
            </a:r>
            <a:endParaRPr lang="en-AU" b="1" dirty="0">
              <a:solidFill>
                <a:schemeClr val="bg1"/>
              </a:solidFill>
              <a:cs typeface="Arial"/>
            </a:endParaRPr>
          </a:p>
          <a:p>
            <a:pPr algn="ctr"/>
            <a:endParaRPr lang="en-AU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15D1B0-73DF-065F-FDB0-A9C439EC92BD}"/>
              </a:ext>
            </a:extLst>
          </p:cNvPr>
          <p:cNvSpPr txBox="1"/>
          <p:nvPr/>
        </p:nvSpPr>
        <p:spPr>
          <a:xfrm>
            <a:off x="8318697" y="4238170"/>
            <a:ext cx="3558323" cy="2530927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  <a:cs typeface="Arial"/>
              </a:rPr>
              <a:t>Take care to review </a:t>
            </a:r>
            <a:r>
              <a:rPr lang="en-AU" b="1" dirty="0">
                <a:solidFill>
                  <a:schemeClr val="bg1"/>
                </a:solidFill>
              </a:rPr>
              <a:t>purchased resources to ensure they cover all unit requirements and are properly contextualised to your cohort.</a:t>
            </a:r>
            <a:endParaRPr lang="en-AU" b="1" dirty="0">
              <a:solidFill>
                <a:schemeClr val="bg1"/>
              </a:solidFill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8F6750-77CF-E459-05A6-E4CFD2233B20}"/>
              </a:ext>
            </a:extLst>
          </p:cNvPr>
          <p:cNvSpPr txBox="1"/>
          <p:nvPr/>
        </p:nvSpPr>
        <p:spPr>
          <a:xfrm>
            <a:off x="8394679" y="4456406"/>
            <a:ext cx="35677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  <a:cs typeface="Arial"/>
              </a:rPr>
              <a:t>Caution</a:t>
            </a:r>
          </a:p>
        </p:txBody>
      </p:sp>
      <p:pic>
        <p:nvPicPr>
          <p:cNvPr id="26" name="Picture 25" descr="A yellow sign with a exclamation mark&#10;&#10;AI-generated content may be incorrect.">
            <a:extLst>
              <a:ext uri="{FF2B5EF4-FFF2-40B4-BE49-F238E27FC236}">
                <a16:creationId xmlns:a16="http://schemas.microsoft.com/office/drawing/2014/main" id="{DA623BE7-9C10-BF33-4F47-1DCB4C4E1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954" y="4391034"/>
            <a:ext cx="556926" cy="480267"/>
          </a:xfrm>
          <a:prstGeom prst="rect">
            <a:avLst/>
          </a:prstGeom>
        </p:spPr>
      </p:pic>
      <p:pic>
        <p:nvPicPr>
          <p:cNvPr id="27" name="Picture 26" descr="A bell with a black background&#10;&#10;AI-generated content may be incorrect.">
            <a:extLst>
              <a:ext uri="{FF2B5EF4-FFF2-40B4-BE49-F238E27FC236}">
                <a16:creationId xmlns:a16="http://schemas.microsoft.com/office/drawing/2014/main" id="{5E185D49-E88B-C94A-4B54-4ED8D287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722" y="4392212"/>
            <a:ext cx="528581" cy="5169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F8566F7-761A-BC0F-91F3-D7A05D8D2852}"/>
              </a:ext>
            </a:extLst>
          </p:cNvPr>
          <p:cNvSpPr txBox="1"/>
          <p:nvPr/>
        </p:nvSpPr>
        <p:spPr>
          <a:xfrm>
            <a:off x="629553" y="4449579"/>
            <a:ext cx="35677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  <a:cs typeface="Arial"/>
              </a:rPr>
              <a:t>Reminder</a:t>
            </a:r>
            <a:endParaRPr lang="en-US" dirty="0"/>
          </a:p>
        </p:txBody>
      </p:sp>
      <p:pic>
        <p:nvPicPr>
          <p:cNvPr id="29" name="Picture 28" descr="A light bulb with lines on it&#10;&#10;AI-generated content may be incorrect.">
            <a:extLst>
              <a:ext uri="{FF2B5EF4-FFF2-40B4-BE49-F238E27FC236}">
                <a16:creationId xmlns:a16="http://schemas.microsoft.com/office/drawing/2014/main" id="{A9D988B0-9D9E-DC2F-4DE6-EE8ED6FF5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527" y="4410573"/>
            <a:ext cx="581256" cy="498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7B1F49-4799-FF44-3BBE-2A162C71E8ED}"/>
              </a:ext>
            </a:extLst>
          </p:cNvPr>
          <p:cNvSpPr txBox="1"/>
          <p:nvPr/>
        </p:nvSpPr>
        <p:spPr>
          <a:xfrm>
            <a:off x="5611013" y="4406829"/>
            <a:ext cx="105223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  <a:cs typeface="Arial"/>
              </a:rPr>
              <a:t>Tip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00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BAF9F-40B7-D444-EADB-E23697DA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C37FF22-8B4C-2CB3-F67F-5DCCDEF6E9BA}"/>
              </a:ext>
            </a:extLst>
          </p:cNvPr>
          <p:cNvSpPr txBox="1"/>
          <p:nvPr/>
        </p:nvSpPr>
        <p:spPr>
          <a:xfrm>
            <a:off x="553785" y="1540549"/>
            <a:ext cx="8711240" cy="46422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spcAft>
                <a:spcPts val="1200"/>
              </a:spcAft>
              <a:buClr>
                <a:srgbClr val="CDFF00"/>
              </a:buClr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Examples we are seeing: 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Unsuitable monitoring and evaluation systems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Inadequate monitoring and management of third parties</a:t>
            </a:r>
            <a:endParaRPr lang="en-US" sz="2800" dirty="0">
              <a:solidFill>
                <a:srgbClr val="FFFFFF"/>
              </a:solidFill>
            </a:endParaRP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Inadequate evidence of continuous improvement </a:t>
            </a:r>
            <a:br>
              <a:rPr lang="en-AU" sz="2800" dirty="0">
                <a:solidFill>
                  <a:srgbClr val="FFFFFF"/>
                </a:solidFill>
              </a:rPr>
            </a:br>
            <a:r>
              <a:rPr lang="en-AU" sz="2800" dirty="0">
                <a:solidFill>
                  <a:srgbClr val="FFFFFF"/>
                </a:solidFill>
              </a:rPr>
              <a:t>actions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Not using feedback, complaints and appeals to </a:t>
            </a:r>
            <a:br>
              <a:rPr lang="en-AU" sz="2800" dirty="0">
                <a:solidFill>
                  <a:srgbClr val="FFFFFF"/>
                </a:solidFill>
              </a:rPr>
            </a:br>
            <a:r>
              <a:rPr lang="en-AU" sz="2800" dirty="0">
                <a:solidFill>
                  <a:srgbClr val="FFFFFF"/>
                </a:solidFill>
              </a:rPr>
              <a:t>inform continuous improvement 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96D76DD-2FCC-2609-B871-27BA148FB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784" y="428933"/>
            <a:ext cx="9955773" cy="933450"/>
          </a:xfrm>
        </p:spPr>
        <p:txBody>
          <a:bodyPr>
            <a:normAutofit/>
          </a:bodyPr>
          <a:lstStyle/>
          <a:p>
            <a:r>
              <a:rPr lang="en-GB" dirty="0">
                <a:latin typeface="Canela Light"/>
              </a:rPr>
              <a:t>Poor quality continuous improvement</a:t>
            </a:r>
            <a:endParaRPr lang="en-GB" dirty="0"/>
          </a:p>
        </p:txBody>
      </p:sp>
      <p:pic>
        <p:nvPicPr>
          <p:cNvPr id="4" name="Picture 3" descr="A blue and white line drawing of a staircase with arrows and gears&#10;&#10;AI-generated content may be incorrect.">
            <a:extLst>
              <a:ext uri="{FF2B5EF4-FFF2-40B4-BE49-F238E27FC236}">
                <a16:creationId xmlns:a16="http://schemas.microsoft.com/office/drawing/2014/main" id="{3F4DD059-1904-8EDC-CA7F-94CAAB99C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471" y="3916439"/>
            <a:ext cx="2154073" cy="23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22039-57FC-4011-ECCF-0E1E44B02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14B4CA2-DCDD-5182-00DD-E9A61F408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26" y="184128"/>
            <a:ext cx="10611755" cy="933450"/>
          </a:xfrm>
        </p:spPr>
        <p:txBody>
          <a:bodyPr>
            <a:normAutofit/>
          </a:bodyPr>
          <a:lstStyle/>
          <a:p>
            <a:r>
              <a:rPr lang="en-GB" dirty="0">
                <a:latin typeface="Canela Light"/>
              </a:rPr>
              <a:t>Poor quality continuous improvement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CA32B-C7FB-36C4-F8E5-2BA616D43AD4}"/>
              </a:ext>
            </a:extLst>
          </p:cNvPr>
          <p:cNvSpPr/>
          <p:nvPr/>
        </p:nvSpPr>
        <p:spPr>
          <a:xfrm>
            <a:off x="388426" y="1117578"/>
            <a:ext cx="11488594" cy="3479822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Know the rules </a:t>
            </a:r>
            <a:r>
              <a:rPr lang="en-AU" sz="2400" dirty="0">
                <a:solidFill>
                  <a:schemeClr val="bg1"/>
                </a:solidFill>
              </a:rPr>
              <a:t>– </a:t>
            </a:r>
            <a:r>
              <a:rPr lang="en-AU" sz="2200" dirty="0">
                <a:solidFill>
                  <a:schemeClr val="bg1"/>
                </a:solidFill>
              </a:rPr>
              <a:t>Understand your legislative and regulatory obligations, and how to apply them!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Make self-assurance a habit </a:t>
            </a:r>
            <a:r>
              <a:rPr lang="en-AU" sz="2400" dirty="0">
                <a:solidFill>
                  <a:schemeClr val="bg1"/>
                </a:solidFill>
              </a:rPr>
              <a:t>– </a:t>
            </a:r>
            <a:r>
              <a:rPr lang="en-AU" sz="2200" dirty="0">
                <a:solidFill>
                  <a:schemeClr val="bg1"/>
                </a:solidFill>
              </a:rPr>
              <a:t>Use systemised monitoring year-round, not just when ASQA is coming.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Capture &amp; act </a:t>
            </a:r>
            <a:r>
              <a:rPr lang="en-AU" sz="2400" dirty="0">
                <a:solidFill>
                  <a:schemeClr val="bg1"/>
                </a:solidFill>
              </a:rPr>
              <a:t>–</a:t>
            </a:r>
            <a:r>
              <a:rPr lang="en-AU" sz="2200" dirty="0">
                <a:solidFill>
                  <a:schemeClr val="bg1"/>
                </a:solidFill>
              </a:rPr>
              <a:t> Document improvements and follow through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Improve everywhere </a:t>
            </a:r>
            <a:r>
              <a:rPr lang="en-AU" sz="2400" dirty="0">
                <a:solidFill>
                  <a:schemeClr val="bg1"/>
                </a:solidFill>
              </a:rPr>
              <a:t>– </a:t>
            </a:r>
            <a:r>
              <a:rPr lang="en-AU" sz="2200" dirty="0">
                <a:solidFill>
                  <a:schemeClr val="bg1"/>
                </a:solidFill>
              </a:rPr>
              <a:t>Look for continuous improvement opportunities across all parts of your operations</a:t>
            </a:r>
            <a:endParaRPr lang="en-US" sz="2200" dirty="0">
              <a:solidFill>
                <a:schemeClr val="bg1"/>
              </a:solidFill>
              <a:cs typeface="Arial" panose="020B0604020202020204"/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Hear every voice </a:t>
            </a:r>
            <a:r>
              <a:rPr lang="en-AU" sz="2400" dirty="0">
                <a:solidFill>
                  <a:schemeClr val="bg1"/>
                </a:solidFill>
              </a:rPr>
              <a:t>– </a:t>
            </a:r>
            <a:r>
              <a:rPr lang="en-AU" sz="2200" dirty="0">
                <a:solidFill>
                  <a:schemeClr val="bg1"/>
                </a:solidFill>
              </a:rPr>
              <a:t>Use multiple feedback channels and data sources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endParaRPr lang="en-AU" sz="2400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94FD4-3120-5790-7F33-9F37983E2EED}"/>
              </a:ext>
            </a:extLst>
          </p:cNvPr>
          <p:cNvSpPr txBox="1"/>
          <p:nvPr/>
        </p:nvSpPr>
        <p:spPr>
          <a:xfrm>
            <a:off x="388426" y="4778466"/>
            <a:ext cx="3558323" cy="18535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  <a:cs typeface="Arial"/>
              </a:rPr>
              <a:t>Update</a:t>
            </a:r>
            <a:r>
              <a:rPr lang="en-AU" b="1" dirty="0">
                <a:solidFill>
                  <a:schemeClr val="bg1"/>
                </a:solidFill>
              </a:rPr>
              <a:t> your self assurance tools when legislative changes occur.</a:t>
            </a:r>
            <a:endParaRPr lang="en-AU" b="1" dirty="0">
              <a:solidFill>
                <a:schemeClr val="bg1"/>
              </a:solidFill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cs typeface="Arial"/>
            </a:endParaRPr>
          </a:p>
          <a:p>
            <a:pPr algn="ctr"/>
            <a:endParaRPr lang="en-AU" sz="2000" b="1" dirty="0">
              <a:solidFill>
                <a:schemeClr val="accent6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13742-BFC3-431E-C558-CF594BECD4E7}"/>
              </a:ext>
            </a:extLst>
          </p:cNvPr>
          <p:cNvSpPr txBox="1"/>
          <p:nvPr/>
        </p:nvSpPr>
        <p:spPr>
          <a:xfrm>
            <a:off x="4353561" y="4778465"/>
            <a:ext cx="3558323" cy="185350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Generic templates miss important details, so tailor your review processes to fit </a:t>
            </a:r>
            <a:r>
              <a:rPr lang="en-AU" b="1" i="1" dirty="0">
                <a:solidFill>
                  <a:schemeClr val="bg1"/>
                </a:solidFill>
              </a:rPr>
              <a:t>your </a:t>
            </a:r>
            <a:r>
              <a:rPr lang="en-AU" b="1" dirty="0">
                <a:solidFill>
                  <a:schemeClr val="bg1"/>
                </a:solidFill>
              </a:rPr>
              <a:t>operations.</a:t>
            </a:r>
            <a:endParaRPr lang="en-AU" b="1" dirty="0">
              <a:solidFill>
                <a:schemeClr val="bg1"/>
              </a:solidFill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cs typeface="Arial"/>
            </a:endParaRPr>
          </a:p>
          <a:p>
            <a:pPr algn="ctr"/>
            <a:endParaRPr lang="en-AU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8C066C-1164-4EFC-C355-E36C43931C0B}"/>
              </a:ext>
            </a:extLst>
          </p:cNvPr>
          <p:cNvSpPr txBox="1"/>
          <p:nvPr/>
        </p:nvSpPr>
        <p:spPr>
          <a:xfrm>
            <a:off x="8318697" y="4778466"/>
            <a:ext cx="3558323" cy="185350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  <a:cs typeface="Arial"/>
              </a:rPr>
              <a:t>Using</a:t>
            </a:r>
            <a:r>
              <a:rPr lang="en-AU" b="1" dirty="0">
                <a:solidFill>
                  <a:schemeClr val="bg1"/>
                </a:solidFill>
              </a:rPr>
              <a:t> only a single data set or feedback channel can give a false sense of security and narrow perspective.</a:t>
            </a:r>
            <a:endParaRPr lang="en-AU" b="1" dirty="0">
              <a:solidFill>
                <a:schemeClr val="bg1"/>
              </a:solidFill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6E3787-D8EB-8249-E659-AC141D0EA3FD}"/>
              </a:ext>
            </a:extLst>
          </p:cNvPr>
          <p:cNvSpPr txBox="1"/>
          <p:nvPr/>
        </p:nvSpPr>
        <p:spPr>
          <a:xfrm>
            <a:off x="8451529" y="4887229"/>
            <a:ext cx="35677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  <a:cs typeface="Arial"/>
              </a:rPr>
              <a:t>Caution</a:t>
            </a:r>
          </a:p>
        </p:txBody>
      </p:sp>
      <p:pic>
        <p:nvPicPr>
          <p:cNvPr id="26" name="Picture 25" descr="A yellow sign with a exclamation mark&#10;&#10;AI-generated content may be incorrect.">
            <a:extLst>
              <a:ext uri="{FF2B5EF4-FFF2-40B4-BE49-F238E27FC236}">
                <a16:creationId xmlns:a16="http://schemas.microsoft.com/office/drawing/2014/main" id="{BC1EEF3B-71AC-69E7-D3C5-1E7EB6ABE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862" y="4850577"/>
            <a:ext cx="556926" cy="480267"/>
          </a:xfrm>
          <a:prstGeom prst="rect">
            <a:avLst/>
          </a:prstGeom>
        </p:spPr>
      </p:pic>
      <p:pic>
        <p:nvPicPr>
          <p:cNvPr id="27" name="Picture 26" descr="A bell with a black background&#10;&#10;AI-generated content may be incorrect.">
            <a:extLst>
              <a:ext uri="{FF2B5EF4-FFF2-40B4-BE49-F238E27FC236}">
                <a16:creationId xmlns:a16="http://schemas.microsoft.com/office/drawing/2014/main" id="{B8ED1388-D61D-FB13-04E0-ACD59724B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626" y="4832216"/>
            <a:ext cx="528581" cy="5169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11D34B9-AE69-B088-FFD6-C4EAC34D1698}"/>
              </a:ext>
            </a:extLst>
          </p:cNvPr>
          <p:cNvSpPr txBox="1"/>
          <p:nvPr/>
        </p:nvSpPr>
        <p:spPr>
          <a:xfrm>
            <a:off x="647914" y="4896410"/>
            <a:ext cx="35677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  <a:cs typeface="Arial"/>
              </a:rPr>
              <a:t>Reminder</a:t>
            </a:r>
            <a:endParaRPr lang="en-US" dirty="0"/>
          </a:p>
        </p:txBody>
      </p:sp>
      <p:pic>
        <p:nvPicPr>
          <p:cNvPr id="29" name="Picture 28" descr="A light bulb with lines on it&#10;&#10;AI-generated content may be incorrect.">
            <a:extLst>
              <a:ext uri="{FF2B5EF4-FFF2-40B4-BE49-F238E27FC236}">
                <a16:creationId xmlns:a16="http://schemas.microsoft.com/office/drawing/2014/main" id="{B55A2064-6CBF-2144-BF4D-C1A292FA1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119" y="4832216"/>
            <a:ext cx="581256" cy="498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76AD52-2C0B-823B-557F-1473B3632E1C}"/>
              </a:ext>
            </a:extLst>
          </p:cNvPr>
          <p:cNvSpPr txBox="1"/>
          <p:nvPr/>
        </p:nvSpPr>
        <p:spPr>
          <a:xfrm>
            <a:off x="5693639" y="4883556"/>
            <a:ext cx="105223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  <a:cs typeface="Arial"/>
              </a:rPr>
              <a:t>Tip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22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112B8-6816-770D-0844-EFEA48844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C76D23F-A481-225C-4A8D-A30B0F0CB389}"/>
              </a:ext>
            </a:extLst>
          </p:cNvPr>
          <p:cNvSpPr txBox="1"/>
          <p:nvPr/>
        </p:nvSpPr>
        <p:spPr>
          <a:xfrm>
            <a:off x="553784" y="1515467"/>
            <a:ext cx="8594875" cy="48885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spcAft>
                <a:spcPts val="1200"/>
              </a:spcAft>
              <a:buClr>
                <a:srgbClr val="CDFF00"/>
              </a:buClr>
              <a:tabLst>
                <a:tab pos="360000" algn="l"/>
              </a:tabLst>
            </a:pPr>
            <a:r>
              <a:rPr lang="en-AU" sz="3000" dirty="0">
                <a:solidFill>
                  <a:srgbClr val="FFFFFF"/>
                </a:solidFill>
              </a:rPr>
              <a:t>Examples we are seeing: 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000" dirty="0">
                <a:solidFill>
                  <a:srgbClr val="FFFFFF"/>
                </a:solidFill>
              </a:rPr>
              <a:t>Unsuitable or unqualified trainers and assessors</a:t>
            </a:r>
            <a:endParaRPr lang="en-US" sz="3000" dirty="0">
              <a:solidFill>
                <a:srgbClr val="FFFFFF"/>
              </a:solidFill>
            </a:endParaRP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000" dirty="0">
                <a:solidFill>
                  <a:srgbClr val="FFFFFF"/>
                </a:solidFill>
              </a:rPr>
              <a:t>Inadequate systems for verifying trainer and assessor competencies </a:t>
            </a:r>
            <a:endParaRPr lang="en-US" sz="3000" dirty="0">
              <a:solidFill>
                <a:srgbClr val="FFFFFF"/>
              </a:solidFill>
            </a:endParaRP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000" dirty="0">
                <a:solidFill>
                  <a:srgbClr val="FFFFFF"/>
                </a:solidFill>
              </a:rPr>
              <a:t>Lack of staff professional development</a:t>
            </a:r>
          </a:p>
          <a:p>
            <a:pPr marL="722313" lvl="1" indent="-722313">
              <a:spcBef>
                <a:spcPts val="500"/>
              </a:spcBef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000" dirty="0">
                <a:solidFill>
                  <a:srgbClr val="FFFFFF"/>
                </a:solidFill>
              </a:rPr>
              <a:t>Lack of adequate supervision for those </a:t>
            </a:r>
            <a:br>
              <a:rPr lang="en-AU" sz="3000" dirty="0">
                <a:solidFill>
                  <a:srgbClr val="FFFFFF"/>
                </a:solidFill>
              </a:rPr>
            </a:br>
            <a:r>
              <a:rPr lang="en-AU" sz="3000" dirty="0">
                <a:solidFill>
                  <a:srgbClr val="FFFFFF"/>
                </a:solidFill>
              </a:rPr>
              <a:t>working under direction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D08FBBCC-2184-F290-7042-3FC669E03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3784" y="428933"/>
            <a:ext cx="10317416" cy="933450"/>
          </a:xfrm>
        </p:spPr>
        <p:txBody>
          <a:bodyPr>
            <a:noAutofit/>
          </a:bodyPr>
          <a:lstStyle/>
          <a:p>
            <a:r>
              <a:rPr lang="en-AU" sz="4100" dirty="0">
                <a:latin typeface="Canela Light"/>
              </a:rPr>
              <a:t>Unsuitable or unqualified trainers and assessors</a:t>
            </a:r>
            <a:endParaRPr lang="en-GB" sz="4100" dirty="0">
              <a:solidFill>
                <a:srgbClr val="000000"/>
              </a:solidFill>
              <a:latin typeface="Canela Light"/>
            </a:endParaRPr>
          </a:p>
        </p:txBody>
      </p:sp>
      <p:pic>
        <p:nvPicPr>
          <p:cNvPr id="5" name="Picture 4" descr="A person at a desk with a stack of papers&#10;&#10;AI-generated content may be incorrect.">
            <a:extLst>
              <a:ext uri="{FF2B5EF4-FFF2-40B4-BE49-F238E27FC236}">
                <a16:creationId xmlns:a16="http://schemas.microsoft.com/office/drawing/2014/main" id="{CB4329FC-96DD-AA86-885E-08CAE716C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251" y="3433589"/>
            <a:ext cx="2880415" cy="290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88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3B89D-8394-7A97-D5C1-2C98400B1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F150337-72A6-77ED-6397-A2B0914F9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426" y="0"/>
            <a:ext cx="10611755" cy="888488"/>
          </a:xfrm>
        </p:spPr>
        <p:txBody>
          <a:bodyPr>
            <a:normAutofit fontScale="92500"/>
          </a:bodyPr>
          <a:lstStyle/>
          <a:p>
            <a:r>
              <a:rPr lang="en-AU" dirty="0"/>
              <a:t>Unsuitable or unqualified trainers and assessors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45F3C5-32BF-25E6-91EB-B223E5DF802C}"/>
              </a:ext>
            </a:extLst>
          </p:cNvPr>
          <p:cNvSpPr/>
          <p:nvPr/>
        </p:nvSpPr>
        <p:spPr>
          <a:xfrm>
            <a:off x="398366" y="749300"/>
            <a:ext cx="11478654" cy="337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Know your boundaries</a:t>
            </a:r>
            <a:r>
              <a:rPr lang="en-AU" sz="2600" b="1" dirty="0">
                <a:solidFill>
                  <a:schemeClr val="bg1"/>
                </a:solidFill>
              </a:rPr>
              <a:t> </a:t>
            </a:r>
            <a:r>
              <a:rPr lang="en-AU" sz="2000" dirty="0">
                <a:solidFill>
                  <a:schemeClr val="bg1"/>
                </a:solidFill>
              </a:rPr>
              <a:t>– </a:t>
            </a:r>
            <a:r>
              <a:rPr lang="en-AU" sz="2200" dirty="0">
                <a:solidFill>
                  <a:schemeClr val="bg1"/>
                </a:solidFill>
              </a:rPr>
              <a:t>Only deliver and assess units when you hold the right industry competencies, skills and knowledge</a:t>
            </a: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Keep skills fresh </a:t>
            </a:r>
            <a:r>
              <a:rPr lang="en-AU" sz="2000" dirty="0">
                <a:solidFill>
                  <a:schemeClr val="bg1"/>
                </a:solidFill>
              </a:rPr>
              <a:t>– </a:t>
            </a:r>
            <a:r>
              <a:rPr lang="en-AU" sz="2200" dirty="0">
                <a:solidFill>
                  <a:schemeClr val="bg1"/>
                </a:solidFill>
              </a:rPr>
              <a:t>Stay up to date with current industry practices – no outdated training!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Review competencies regularly </a:t>
            </a:r>
            <a:r>
              <a:rPr lang="en-AU" sz="2000" dirty="0">
                <a:solidFill>
                  <a:schemeClr val="bg1"/>
                </a:solidFill>
              </a:rPr>
              <a:t>– </a:t>
            </a:r>
            <a:r>
              <a:rPr lang="en-AU" sz="2200" dirty="0">
                <a:solidFill>
                  <a:schemeClr val="bg1"/>
                </a:solidFill>
              </a:rPr>
              <a:t>Reassess trainer and assessor competencies beyond onboarding to ensure ongoing relevance.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spcBef>
                <a:spcPts val="600"/>
              </a:spcBef>
              <a:buFont typeface="Wingdings,Sans-Serif" panose="05000000000000000000" pitchFamily="2" charset="2"/>
              <a:buChar char="ü"/>
            </a:pPr>
            <a:r>
              <a:rPr lang="en-AU" sz="2600" b="1" dirty="0">
                <a:solidFill>
                  <a:schemeClr val="accent6"/>
                </a:solidFill>
              </a:rPr>
              <a:t>Do your due diligence on industry experts </a:t>
            </a:r>
            <a:r>
              <a:rPr lang="en-AU" sz="2000" dirty="0">
                <a:solidFill>
                  <a:schemeClr val="bg1"/>
                </a:solidFill>
              </a:rPr>
              <a:t>– </a:t>
            </a:r>
            <a:r>
              <a:rPr lang="en-AU" sz="2200" dirty="0">
                <a:solidFill>
                  <a:schemeClr val="bg1"/>
                </a:solidFill>
              </a:rPr>
              <a:t>Check industry experts are suitable, work alongside qualified trainers, and record their involvement.</a:t>
            </a:r>
            <a:endParaRPr lang="en-US" sz="2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40980A-E4F0-453F-2003-B6A37BAF2BFD}"/>
              </a:ext>
            </a:extLst>
          </p:cNvPr>
          <p:cNvSpPr txBox="1"/>
          <p:nvPr/>
        </p:nvSpPr>
        <p:spPr>
          <a:xfrm>
            <a:off x="388426" y="4325256"/>
            <a:ext cx="3769479" cy="243114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b="1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sz="1200" b="1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  <a:cs typeface="Arial"/>
              </a:rPr>
              <a:t>Professional development applies to trainers and assessors employed </a:t>
            </a:r>
            <a:r>
              <a:rPr lang="en-AU" b="1" i="1" dirty="0">
                <a:solidFill>
                  <a:schemeClr val="bg1"/>
                </a:solidFill>
                <a:cs typeface="Arial"/>
              </a:rPr>
              <a:t>or</a:t>
            </a:r>
            <a:r>
              <a:rPr lang="en-AU" b="1" dirty="0">
                <a:solidFill>
                  <a:schemeClr val="bg1"/>
                </a:solidFill>
                <a:cs typeface="Arial"/>
              </a:rPr>
              <a:t> </a:t>
            </a:r>
            <a:r>
              <a:rPr lang="en-AU" b="1" dirty="0">
                <a:solidFill>
                  <a:schemeClr val="bg1"/>
                </a:solidFill>
              </a:rPr>
              <a:t>contracted by the organisation </a:t>
            </a:r>
            <a:r>
              <a:rPr lang="en-AU" b="1" i="1" dirty="0">
                <a:solidFill>
                  <a:schemeClr val="bg1"/>
                </a:solidFill>
              </a:rPr>
              <a:t>and</a:t>
            </a:r>
            <a:r>
              <a:rPr lang="en-AU" b="1" dirty="0">
                <a:solidFill>
                  <a:schemeClr val="bg1"/>
                </a:solidFill>
              </a:rPr>
              <a:t> those engaged by a third party</a:t>
            </a:r>
            <a:r>
              <a:rPr lang="en-AU" b="1" dirty="0">
                <a:solidFill>
                  <a:schemeClr val="bg1"/>
                </a:solidFill>
                <a:latin typeface="Canela Light" pitchFamily="50" charset="0"/>
              </a:rPr>
              <a:t>.</a:t>
            </a:r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sz="2000" b="1" dirty="0">
              <a:solidFill>
                <a:schemeClr val="accent6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3A9368-0903-06FE-EA00-D49C53C9CA92}"/>
              </a:ext>
            </a:extLst>
          </p:cNvPr>
          <p:cNvSpPr txBox="1"/>
          <p:nvPr/>
        </p:nvSpPr>
        <p:spPr>
          <a:xfrm>
            <a:off x="4353561" y="4310742"/>
            <a:ext cx="3760298" cy="244565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dirty="0">
              <a:solidFill>
                <a:srgbClr val="000000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sz="1200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  <a:cs typeface="Arial"/>
              </a:rPr>
              <a:t>A matrix is one way </a:t>
            </a:r>
            <a:r>
              <a:rPr lang="en-AU" b="1" dirty="0">
                <a:solidFill>
                  <a:schemeClr val="bg1"/>
                </a:solidFill>
              </a:rPr>
              <a:t>to map trainer / assessor competencies against training product requirements. Back this up with evidence like resumes, qualifications and PD record.</a:t>
            </a:r>
            <a:endParaRPr lang="en-US" b="1" dirty="0">
              <a:solidFill>
                <a:schemeClr val="bg1"/>
              </a:solidFill>
              <a:cs typeface="Arial"/>
            </a:endParaRPr>
          </a:p>
          <a:p>
            <a:pPr marL="285750" indent="-285750" algn="ctr">
              <a:buFont typeface="Arial,Sans-Serif"/>
              <a:buChar char="•"/>
            </a:pPr>
            <a:endParaRPr lang="en-AU" dirty="0">
              <a:solidFill>
                <a:srgbClr val="000000"/>
              </a:solidFill>
              <a:cs typeface="Arial"/>
            </a:endParaRPr>
          </a:p>
          <a:p>
            <a:pPr algn="ctr"/>
            <a:endParaRPr lang="en-AU" b="1" dirty="0">
              <a:solidFill>
                <a:schemeClr val="bg1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BAAC86-FF41-5910-2D39-75B67CD8218D}"/>
              </a:ext>
            </a:extLst>
          </p:cNvPr>
          <p:cNvSpPr txBox="1"/>
          <p:nvPr/>
        </p:nvSpPr>
        <p:spPr>
          <a:xfrm>
            <a:off x="8318697" y="4325257"/>
            <a:ext cx="3558323" cy="2416628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AU" b="1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b="1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endParaRPr lang="en-AU" sz="1200" b="1" dirty="0">
              <a:solidFill>
                <a:srgbClr val="323747"/>
              </a:solidFill>
              <a:latin typeface="Canela Light" pitchFamily="50" charset="0"/>
              <a:cs typeface="Arial"/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  <a:cs typeface="Arial"/>
              </a:rPr>
              <a:t>Industry currency varies by sector – fast </a:t>
            </a:r>
            <a:r>
              <a:rPr lang="en-AU" b="1" dirty="0">
                <a:solidFill>
                  <a:schemeClr val="bg1"/>
                </a:solidFill>
              </a:rPr>
              <a:t>changing fields like IT require more frequent engagement than traditional areas like marriage </a:t>
            </a:r>
            <a:r>
              <a:rPr lang="en-AU" b="1" dirty="0" err="1">
                <a:solidFill>
                  <a:schemeClr val="bg1"/>
                </a:solidFill>
              </a:rPr>
              <a:t>celebrancy</a:t>
            </a:r>
            <a:r>
              <a:rPr lang="en-AU" b="1">
                <a:solidFill>
                  <a:schemeClr val="bg1"/>
                </a:solidFill>
              </a:rPr>
              <a:t>.</a:t>
            </a:r>
            <a:endParaRPr lang="en-AU" b="1">
              <a:solidFill>
                <a:schemeClr val="bg1"/>
              </a:solidFill>
              <a:cs typeface="Arial"/>
            </a:endParaRPr>
          </a:p>
          <a:p>
            <a:pPr algn="ctr"/>
            <a:endParaRPr lang="en-AU" b="1">
              <a:solidFill>
                <a:srgbClr val="323747"/>
              </a:solidFill>
              <a:latin typeface="Canela Light" pitchFamily="50" charset="0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3699F2-86D9-2537-AA6C-5910A729326E}"/>
              </a:ext>
            </a:extLst>
          </p:cNvPr>
          <p:cNvSpPr txBox="1"/>
          <p:nvPr/>
        </p:nvSpPr>
        <p:spPr>
          <a:xfrm>
            <a:off x="8442348" y="4460805"/>
            <a:ext cx="35677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Caution</a:t>
            </a:r>
          </a:p>
        </p:txBody>
      </p:sp>
      <p:pic>
        <p:nvPicPr>
          <p:cNvPr id="26" name="Picture 25" descr="A yellow sign with a exclamation mark&#10;&#10;AI-generated content may be incorrect.">
            <a:extLst>
              <a:ext uri="{FF2B5EF4-FFF2-40B4-BE49-F238E27FC236}">
                <a16:creationId xmlns:a16="http://schemas.microsoft.com/office/drawing/2014/main" id="{BA7E39A8-07F4-4534-1B4F-BBF8A5C71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681" y="4414972"/>
            <a:ext cx="556926" cy="480267"/>
          </a:xfrm>
          <a:prstGeom prst="rect">
            <a:avLst/>
          </a:prstGeom>
        </p:spPr>
      </p:pic>
      <p:pic>
        <p:nvPicPr>
          <p:cNvPr id="27" name="Picture 26" descr="A bell with a black background&#10;&#10;AI-generated content may be incorrect.">
            <a:extLst>
              <a:ext uri="{FF2B5EF4-FFF2-40B4-BE49-F238E27FC236}">
                <a16:creationId xmlns:a16="http://schemas.microsoft.com/office/drawing/2014/main" id="{F1D32824-6AC4-1341-5022-0A64B583C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541" y="4454056"/>
            <a:ext cx="528581" cy="5169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2CC04D0-9C9E-2736-F613-C1064AE4BF26}"/>
              </a:ext>
            </a:extLst>
          </p:cNvPr>
          <p:cNvSpPr txBox="1"/>
          <p:nvPr/>
        </p:nvSpPr>
        <p:spPr>
          <a:xfrm>
            <a:off x="673517" y="4570936"/>
            <a:ext cx="35677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solidFill>
                  <a:schemeClr val="accent6"/>
                </a:solidFill>
                <a:cs typeface="Arial"/>
              </a:rPr>
              <a:t>Reminder</a:t>
            </a:r>
            <a:endParaRPr lang="en-US"/>
          </a:p>
        </p:txBody>
      </p:sp>
      <p:pic>
        <p:nvPicPr>
          <p:cNvPr id="29" name="Picture 28" descr="A light bulb with lines on it&#10;&#10;AI-generated content may be incorrect.">
            <a:extLst>
              <a:ext uri="{FF2B5EF4-FFF2-40B4-BE49-F238E27FC236}">
                <a16:creationId xmlns:a16="http://schemas.microsoft.com/office/drawing/2014/main" id="{AD399DCE-6A88-111A-469F-FF4C43D36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011" y="4460876"/>
            <a:ext cx="581256" cy="498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E56EC1-A5F5-AEB0-48F4-C33A95C9A14D}"/>
              </a:ext>
            </a:extLst>
          </p:cNvPr>
          <p:cNvSpPr txBox="1"/>
          <p:nvPr/>
        </p:nvSpPr>
        <p:spPr>
          <a:xfrm>
            <a:off x="5785446" y="4493854"/>
            <a:ext cx="105223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solidFill>
                  <a:schemeClr val="accent6"/>
                </a:solidFill>
                <a:cs typeface="Arial"/>
              </a:rPr>
              <a:t>Tip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00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Artificial Intelligence (AI)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0C752E-35C4-C04C-89E0-F5DF274A9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800"/>
              <a:t>Understanding the responsible use of AI</a:t>
            </a:r>
          </a:p>
        </p:txBody>
      </p:sp>
    </p:spTree>
    <p:extLst>
      <p:ext uri="{BB962C8B-B14F-4D97-AF65-F5344CB8AC3E}">
        <p14:creationId xmlns:p14="http://schemas.microsoft.com/office/powerpoint/2010/main" val="204488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0119A21-CBF7-4D0A-2F81-FE0FB5A042C9}"/>
              </a:ext>
            </a:extLst>
          </p:cNvPr>
          <p:cNvSpPr txBox="1">
            <a:spLocks/>
          </p:cNvSpPr>
          <p:nvPr/>
        </p:nvSpPr>
        <p:spPr>
          <a:xfrm>
            <a:off x="778488" y="420589"/>
            <a:ext cx="7947025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Webinar 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39348-EEDE-D5ED-A7F3-9DD4B7330B1E}"/>
              </a:ext>
            </a:extLst>
          </p:cNvPr>
          <p:cNvSpPr txBox="1"/>
          <p:nvPr/>
        </p:nvSpPr>
        <p:spPr>
          <a:xfrm>
            <a:off x="658172" y="1715801"/>
            <a:ext cx="111929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Our revised regulatory approach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Insights into the 2025 Standards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chemeClr val="bg1"/>
                </a:solidFill>
              </a:rPr>
              <a:t>Practical tips on maintaining compliance with the 2025 Standards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Principles for the responsible use of AI in VET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200" dirty="0">
                <a:solidFill>
                  <a:srgbClr val="FFFFFF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968473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1AA8E-8FE8-0A60-F32C-3CC2FBF29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EAFE48F-7E66-C1C7-7F14-094CB42FADD9}"/>
              </a:ext>
            </a:extLst>
          </p:cNvPr>
          <p:cNvSpPr txBox="1">
            <a:spLocks/>
          </p:cNvSpPr>
          <p:nvPr/>
        </p:nvSpPr>
        <p:spPr>
          <a:xfrm>
            <a:off x="778488" y="769505"/>
            <a:ext cx="10128998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accent6"/>
                </a:solidFill>
              </a:rPr>
              <a:t>What is Artificial Intelligence (AI)?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025C9-35F1-F929-C684-674093FB24D6}"/>
              </a:ext>
            </a:extLst>
          </p:cNvPr>
          <p:cNvSpPr txBox="1"/>
          <p:nvPr/>
        </p:nvSpPr>
        <p:spPr>
          <a:xfrm>
            <a:off x="7295403" y="-840871"/>
            <a:ext cx="871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400"/>
              <a:t> </a:t>
            </a:r>
            <a:endParaRPr lang="en-AU" sz="24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F1141-6A99-B9F3-1838-853E131F67E9}"/>
              </a:ext>
            </a:extLst>
          </p:cNvPr>
          <p:cNvSpPr txBox="1"/>
          <p:nvPr/>
        </p:nvSpPr>
        <p:spPr>
          <a:xfrm>
            <a:off x="741167" y="2174810"/>
            <a:ext cx="7077225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  <a:buClr>
                <a:srgbClr val="CDFF00"/>
              </a:buClr>
              <a:tabLst>
                <a:tab pos="536575" algn="l"/>
              </a:tabLst>
            </a:pPr>
            <a:r>
              <a:rPr lang="en-AU" sz="2800" b="1">
                <a:solidFill>
                  <a:srgbClr val="CDFF00"/>
                </a:solidFill>
              </a:rPr>
              <a:t>AI</a:t>
            </a:r>
          </a:p>
          <a:p>
            <a:pPr marL="0" lvl="1">
              <a:spcAft>
                <a:spcPts val="1800"/>
              </a:spcAft>
              <a:buClr>
                <a:srgbClr val="CDFF00"/>
              </a:buClr>
              <a:tabLst>
                <a:tab pos="536575" algn="l"/>
              </a:tabLst>
            </a:pPr>
            <a:r>
              <a:rPr lang="en-AU" sz="2800">
                <a:solidFill>
                  <a:srgbClr val="FFFFFF"/>
                </a:solidFill>
              </a:rPr>
              <a:t>Field of computer science that creates systems capable of performing tasks that normally require human intelligence.</a:t>
            </a:r>
          </a:p>
          <a:p>
            <a:pPr marL="0" lvl="1">
              <a:spcAft>
                <a:spcPts val="1800"/>
              </a:spcAft>
              <a:buClr>
                <a:srgbClr val="CDFF00"/>
              </a:buClr>
              <a:tabLst>
                <a:tab pos="536575" algn="l"/>
              </a:tabLst>
            </a:pPr>
            <a:r>
              <a:rPr lang="en-AU" sz="2800" b="1">
                <a:solidFill>
                  <a:srgbClr val="CDFF00"/>
                </a:solidFill>
              </a:rPr>
              <a:t>Generative AI</a:t>
            </a:r>
          </a:p>
          <a:p>
            <a:pPr marL="0" lvl="1">
              <a:spcAft>
                <a:spcPts val="1800"/>
              </a:spcAft>
              <a:buClr>
                <a:srgbClr val="CDFF00"/>
              </a:buClr>
              <a:tabLst>
                <a:tab pos="536575" algn="l"/>
              </a:tabLst>
            </a:pPr>
            <a:r>
              <a:rPr lang="en-AU" sz="2800">
                <a:solidFill>
                  <a:srgbClr val="FFFFFF"/>
                </a:solidFill>
              </a:rPr>
              <a:t>A type of AI that can create new content based on patterns it has learned from large amounts of existing information</a:t>
            </a:r>
            <a:r>
              <a:rPr lang="en-AU" sz="2800">
                <a:solidFill>
                  <a:srgbClr val="FFFFFF"/>
                </a:solidFill>
                <a:latin typeface="Canela Light" pitchFamily="50" charset="0"/>
              </a:rPr>
              <a:t>.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F3F28AB4-15AD-9392-842D-5A07BF312331}"/>
              </a:ext>
            </a:extLst>
          </p:cNvPr>
          <p:cNvGrpSpPr/>
          <p:nvPr/>
        </p:nvGrpSpPr>
        <p:grpSpPr>
          <a:xfrm>
            <a:off x="8095028" y="2178439"/>
            <a:ext cx="3560296" cy="3632623"/>
            <a:chOff x="0" y="0"/>
            <a:chExt cx="7120592" cy="7265247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ECC97B39-7680-7816-7CED-58D8530D1CBB}"/>
                </a:ext>
              </a:extLst>
            </p:cNvPr>
            <p:cNvGrpSpPr/>
            <p:nvPr/>
          </p:nvGrpSpPr>
          <p:grpSpPr>
            <a:xfrm>
              <a:off x="0" y="0"/>
              <a:ext cx="7120592" cy="7265247"/>
              <a:chOff x="0" y="0"/>
              <a:chExt cx="796617" cy="812800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7F611E56-2069-0800-4A34-B53111D8DA68}"/>
                  </a:ext>
                </a:extLst>
              </p:cNvPr>
              <p:cNvSpPr/>
              <p:nvPr/>
            </p:nvSpPr>
            <p:spPr>
              <a:xfrm>
                <a:off x="0" y="0"/>
                <a:ext cx="79661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96617" h="812800">
                    <a:moveTo>
                      <a:pt x="398308" y="0"/>
                    </a:moveTo>
                    <a:cubicBezTo>
                      <a:pt x="178329" y="0"/>
                      <a:pt x="0" y="181951"/>
                      <a:pt x="0" y="406400"/>
                    </a:cubicBezTo>
                    <a:cubicBezTo>
                      <a:pt x="0" y="630849"/>
                      <a:pt x="178329" y="812800"/>
                      <a:pt x="398308" y="812800"/>
                    </a:cubicBezTo>
                    <a:cubicBezTo>
                      <a:pt x="618288" y="812800"/>
                      <a:pt x="796617" y="630849"/>
                      <a:pt x="796617" y="406400"/>
                    </a:cubicBezTo>
                    <a:cubicBezTo>
                      <a:pt x="796617" y="181951"/>
                      <a:pt x="618288" y="0"/>
                      <a:pt x="398308" y="0"/>
                    </a:cubicBezTo>
                    <a:close/>
                  </a:path>
                </a:pathLst>
              </a:custGeom>
              <a:solidFill>
                <a:srgbClr val="9FCCDE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6DBE02B8-F107-F3AC-A504-70E59CA519DA}"/>
                  </a:ext>
                </a:extLst>
              </p:cNvPr>
              <p:cNvSpPr txBox="1"/>
              <p:nvPr/>
            </p:nvSpPr>
            <p:spPr>
              <a:xfrm>
                <a:off x="74683" y="0"/>
                <a:ext cx="647251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79"/>
                  </a:lnSpc>
                </a:pPr>
                <a:endParaRPr sz="1200"/>
              </a:p>
            </p:txBody>
          </p:sp>
        </p:grp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704CB2CC-52BB-68CA-D0DE-2C866395520F}"/>
                </a:ext>
              </a:extLst>
            </p:cNvPr>
            <p:cNvGrpSpPr/>
            <p:nvPr/>
          </p:nvGrpSpPr>
          <p:grpSpPr>
            <a:xfrm>
              <a:off x="1080388" y="2305431"/>
              <a:ext cx="4959815" cy="4959815"/>
              <a:chOff x="0" y="0"/>
              <a:chExt cx="812800" cy="812800"/>
            </a:xfrm>
          </p:grpSpPr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9520BF43-6F07-3BC3-D179-7CB5469C79E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5287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EEAA6411-D035-DB59-5682-F56D663B7D64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79"/>
                  </a:lnSpc>
                </a:pPr>
                <a:endParaRPr sz="1200"/>
              </a:p>
            </p:txBody>
          </p:sp>
        </p:grp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88E6432B-3828-7E05-BA86-17A7BCE3A0E9}"/>
                </a:ext>
              </a:extLst>
            </p:cNvPr>
            <p:cNvSpPr txBox="1"/>
            <p:nvPr/>
          </p:nvSpPr>
          <p:spPr>
            <a:xfrm>
              <a:off x="3104396" y="577620"/>
              <a:ext cx="911804" cy="1101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32"/>
                </a:lnSpc>
              </a:pPr>
              <a:r>
                <a:rPr lang="en-US" sz="3380">
                  <a:solidFill>
                    <a:srgbClr val="323747"/>
                  </a:solidFill>
                  <a:latin typeface="Canela Light" pitchFamily="50" charset="0"/>
                  <a:ea typeface="Canela"/>
                  <a:cs typeface="Canela"/>
                  <a:sym typeface="Canela"/>
                </a:rPr>
                <a:t>AI</a:t>
              </a: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A8C3C3F3-8285-73A3-492B-1494A1B0FADF}"/>
                </a:ext>
              </a:extLst>
            </p:cNvPr>
            <p:cNvSpPr txBox="1"/>
            <p:nvPr/>
          </p:nvSpPr>
          <p:spPr>
            <a:xfrm>
              <a:off x="1468570" y="3801889"/>
              <a:ext cx="4183456" cy="2255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4"/>
                </a:lnSpc>
              </a:pPr>
              <a:r>
                <a:rPr lang="en-US" sz="3267">
                  <a:solidFill>
                    <a:srgbClr val="FFFFFF"/>
                  </a:solidFill>
                  <a:latin typeface="Canela Light" pitchFamily="50" charset="0"/>
                  <a:ea typeface="Canela"/>
                  <a:cs typeface="Canela"/>
                  <a:sym typeface="Canela"/>
                </a:rPr>
                <a:t>Generative 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877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641FAF5-49D4-2434-0E2B-B3AD1842CB91}"/>
              </a:ext>
            </a:extLst>
          </p:cNvPr>
          <p:cNvSpPr/>
          <p:nvPr/>
        </p:nvSpPr>
        <p:spPr>
          <a:xfrm>
            <a:off x="1548080" y="821169"/>
            <a:ext cx="653662" cy="562149"/>
          </a:xfrm>
          <a:custGeom>
            <a:avLst/>
            <a:gdLst/>
            <a:ahLst/>
            <a:cxnLst/>
            <a:rect l="l" t="t" r="r" b="b"/>
            <a:pathLst>
              <a:path w="980493" h="843224">
                <a:moveTo>
                  <a:pt x="0" y="0"/>
                </a:moveTo>
                <a:lnTo>
                  <a:pt x="980492" y="0"/>
                </a:lnTo>
                <a:lnTo>
                  <a:pt x="980492" y="843224"/>
                </a:lnTo>
                <a:lnTo>
                  <a:pt x="0" y="8432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49912EC-369B-9305-D699-818D6FDC356F}"/>
              </a:ext>
            </a:extLst>
          </p:cNvPr>
          <p:cNvSpPr/>
          <p:nvPr/>
        </p:nvSpPr>
        <p:spPr>
          <a:xfrm>
            <a:off x="7623227" y="791008"/>
            <a:ext cx="563336" cy="622471"/>
          </a:xfrm>
          <a:custGeom>
            <a:avLst/>
            <a:gdLst/>
            <a:ahLst/>
            <a:cxnLst/>
            <a:rect l="l" t="t" r="r" b="b"/>
            <a:pathLst>
              <a:path w="845004" h="933706">
                <a:moveTo>
                  <a:pt x="0" y="0"/>
                </a:moveTo>
                <a:lnTo>
                  <a:pt x="845004" y="0"/>
                </a:lnTo>
                <a:lnTo>
                  <a:pt x="845004" y="933706"/>
                </a:lnTo>
                <a:lnTo>
                  <a:pt x="0" y="9337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00D875-63D2-3C3F-3F22-5BAFAB347118}"/>
              </a:ext>
            </a:extLst>
          </p:cNvPr>
          <p:cNvGrpSpPr/>
          <p:nvPr/>
        </p:nvGrpSpPr>
        <p:grpSpPr>
          <a:xfrm>
            <a:off x="359228" y="1343145"/>
            <a:ext cx="5173437" cy="5115711"/>
            <a:chOff x="0" y="-57150"/>
            <a:chExt cx="2043827" cy="173748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9708562-C188-8C77-82A4-6BEE1E73AE5E}"/>
                </a:ext>
              </a:extLst>
            </p:cNvPr>
            <p:cNvSpPr/>
            <p:nvPr/>
          </p:nvSpPr>
          <p:spPr>
            <a:xfrm>
              <a:off x="0" y="0"/>
              <a:ext cx="2043827" cy="1680334"/>
            </a:xfrm>
            <a:custGeom>
              <a:avLst/>
              <a:gdLst/>
              <a:ahLst/>
              <a:cxnLst/>
              <a:rect l="l" t="t" r="r" b="b"/>
              <a:pathLst>
                <a:path w="2043827" h="1680334">
                  <a:moveTo>
                    <a:pt x="2043827" y="0"/>
                  </a:moveTo>
                  <a:lnTo>
                    <a:pt x="2043827" y="1680334"/>
                  </a:lnTo>
                  <a:lnTo>
                    <a:pt x="0" y="1680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CCDE"/>
            </a:solidFill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057392-1BB2-D809-A675-D573F4632574}"/>
                </a:ext>
              </a:extLst>
            </p:cNvPr>
            <p:cNvSpPr txBox="1"/>
            <p:nvPr/>
          </p:nvSpPr>
          <p:spPr>
            <a:xfrm>
              <a:off x="0" y="-57150"/>
              <a:ext cx="2043827" cy="1737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7"/>
                </a:lnSpc>
              </a:pPr>
              <a:endParaRPr sz="1200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02F07C09-659D-EF75-8C1A-E11CB65477C1}"/>
              </a:ext>
            </a:extLst>
          </p:cNvPr>
          <p:cNvSpPr txBox="1"/>
          <p:nvPr/>
        </p:nvSpPr>
        <p:spPr>
          <a:xfrm>
            <a:off x="284364" y="1863884"/>
            <a:ext cx="5109028" cy="4124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2574" lvl="1" indent="-266287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>
                <a:solidFill>
                  <a:srgbClr val="323747"/>
                </a:solidFill>
                <a:ea typeface="Arial Bold"/>
                <a:cs typeface="Arial Bold"/>
                <a:sym typeface="Arial Bold"/>
              </a:rPr>
              <a:t>Data privacy, security and transparency</a:t>
            </a:r>
          </a:p>
          <a:p>
            <a:pPr marL="532574" lvl="1" indent="-266287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>
                <a:solidFill>
                  <a:srgbClr val="323747"/>
                </a:solidFill>
                <a:ea typeface="Arial Bold"/>
                <a:cs typeface="Arial Bold"/>
                <a:sym typeface="Arial Bold"/>
              </a:rPr>
              <a:t>Bias, accuracy and content quality</a:t>
            </a:r>
          </a:p>
          <a:p>
            <a:pPr marL="532574" lvl="1" indent="-266287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>
                <a:solidFill>
                  <a:srgbClr val="323747"/>
                </a:solidFill>
                <a:ea typeface="Arial Bold"/>
                <a:cs typeface="Arial Bold"/>
                <a:sym typeface="Arial Bold"/>
              </a:rPr>
              <a:t>Academic integrity and assessment risks</a:t>
            </a:r>
          </a:p>
          <a:p>
            <a:pPr marL="532574" lvl="1" indent="-266287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>
                <a:solidFill>
                  <a:srgbClr val="323747"/>
                </a:solidFill>
                <a:ea typeface="Arial Bold"/>
                <a:cs typeface="Arial Bold"/>
                <a:sym typeface="Arial Bold"/>
              </a:rPr>
              <a:t>Capability, cost and technology‑reliance challenges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E84296F-2CC8-D668-BA68-C2D9AD373912}"/>
              </a:ext>
            </a:extLst>
          </p:cNvPr>
          <p:cNvSpPr txBox="1"/>
          <p:nvPr/>
        </p:nvSpPr>
        <p:spPr>
          <a:xfrm>
            <a:off x="2319085" y="791008"/>
            <a:ext cx="1126672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Risks 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053F782-ADF3-CCEB-6C20-3181FDDADB06}"/>
              </a:ext>
            </a:extLst>
          </p:cNvPr>
          <p:cNvGrpSpPr/>
          <p:nvPr/>
        </p:nvGrpSpPr>
        <p:grpSpPr>
          <a:xfrm>
            <a:off x="6600995" y="1343146"/>
            <a:ext cx="5173437" cy="5115711"/>
            <a:chOff x="0" y="-57150"/>
            <a:chExt cx="2043827" cy="173748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4BAEC0E-569B-EB6A-84CA-9222511B3C7A}"/>
                </a:ext>
              </a:extLst>
            </p:cNvPr>
            <p:cNvSpPr/>
            <p:nvPr/>
          </p:nvSpPr>
          <p:spPr>
            <a:xfrm>
              <a:off x="0" y="0"/>
              <a:ext cx="2043827" cy="1680334"/>
            </a:xfrm>
            <a:custGeom>
              <a:avLst/>
              <a:gdLst/>
              <a:ahLst/>
              <a:cxnLst/>
              <a:rect l="l" t="t" r="r" b="b"/>
              <a:pathLst>
                <a:path w="2043827" h="1680334">
                  <a:moveTo>
                    <a:pt x="2043827" y="0"/>
                  </a:moveTo>
                  <a:lnTo>
                    <a:pt x="2043827" y="1680334"/>
                  </a:lnTo>
                  <a:lnTo>
                    <a:pt x="0" y="1680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CCDE"/>
            </a:solidFill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3F44E1D-DDE8-A3DE-0572-5E766E0B03EC}"/>
                </a:ext>
              </a:extLst>
            </p:cNvPr>
            <p:cNvSpPr txBox="1"/>
            <p:nvPr/>
          </p:nvSpPr>
          <p:spPr>
            <a:xfrm>
              <a:off x="0" y="-57150"/>
              <a:ext cx="2043827" cy="1737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7"/>
                </a:lnSpc>
              </a:pPr>
              <a:endParaRPr sz="1200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6BF14C75-B3A4-0F65-E029-6B850A9BA26F}"/>
              </a:ext>
            </a:extLst>
          </p:cNvPr>
          <p:cNvSpPr txBox="1"/>
          <p:nvPr/>
        </p:nvSpPr>
        <p:spPr>
          <a:xfrm>
            <a:off x="4419472" y="1841170"/>
            <a:ext cx="3203755" cy="327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0"/>
              </a:lnSpc>
              <a:spcBef>
                <a:spcPct val="0"/>
              </a:spcBef>
            </a:pPr>
            <a:r>
              <a:rPr lang="en-US" sz="19993">
                <a:solidFill>
                  <a:srgbClr val="FFFFFF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vs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5697112-7F43-A0AA-51E5-AA183B7B5F6D}"/>
              </a:ext>
            </a:extLst>
          </p:cNvPr>
          <p:cNvSpPr txBox="1"/>
          <p:nvPr/>
        </p:nvSpPr>
        <p:spPr>
          <a:xfrm>
            <a:off x="8389366" y="733309"/>
            <a:ext cx="2773038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Opportunities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0BAAABD7-EB92-F2A5-8EDE-E3C59F4310C0}"/>
              </a:ext>
            </a:extLst>
          </p:cNvPr>
          <p:cNvSpPr txBox="1"/>
          <p:nvPr/>
        </p:nvSpPr>
        <p:spPr>
          <a:xfrm>
            <a:off x="6816243" y="1846038"/>
            <a:ext cx="4867228" cy="452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2575" lvl="1" indent="-266287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>
                <a:solidFill>
                  <a:srgbClr val="323747"/>
                </a:solidFill>
                <a:ea typeface="Arial Bold"/>
                <a:cs typeface="Arial" panose="020B0604020202020204" pitchFamily="34" charset="0"/>
                <a:sym typeface="Arial Bold"/>
              </a:rPr>
              <a:t>Administrative efficiency and workflow improvements</a:t>
            </a:r>
          </a:p>
          <a:p>
            <a:pPr marL="532575" lvl="1" indent="-266287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>
                <a:solidFill>
                  <a:srgbClr val="323747"/>
                </a:solidFill>
                <a:ea typeface="Arial Bold"/>
                <a:cs typeface="Arial" panose="020B0604020202020204" pitchFamily="34" charset="0"/>
                <a:sym typeface="Arial Bold"/>
              </a:rPr>
              <a:t>Curriculum, content and teaching enhancement</a:t>
            </a:r>
          </a:p>
          <a:p>
            <a:pPr marL="532575" lvl="1" indent="-266287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>
                <a:solidFill>
                  <a:srgbClr val="323747"/>
                </a:solidFill>
                <a:ea typeface="Arial Bold"/>
                <a:cs typeface="Arial" panose="020B0604020202020204" pitchFamily="34" charset="0"/>
                <a:sym typeface="Arial Bold"/>
              </a:rPr>
              <a:t>Accessibility, inclusivity and student support</a:t>
            </a:r>
          </a:p>
          <a:p>
            <a:pPr marL="532575" lvl="1" indent="-266287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600">
                <a:solidFill>
                  <a:srgbClr val="323747"/>
                </a:solidFill>
                <a:ea typeface="Arial Bold"/>
                <a:cs typeface="Arial" panose="020B0604020202020204" pitchFamily="34" charset="0"/>
                <a:sym typeface="Arial Bold"/>
              </a:rPr>
              <a:t>Innovation i.e. immersive and engaging learning experiences</a:t>
            </a:r>
          </a:p>
        </p:txBody>
      </p:sp>
    </p:spTree>
    <p:extLst>
      <p:ext uri="{BB962C8B-B14F-4D97-AF65-F5344CB8AC3E}">
        <p14:creationId xmlns:p14="http://schemas.microsoft.com/office/powerpoint/2010/main" val="4185398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BC7C5-3AD8-9610-65E9-CD2C143A7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7669" y="567529"/>
            <a:ext cx="9962083" cy="933450"/>
          </a:xfrm>
        </p:spPr>
        <p:txBody>
          <a:bodyPr>
            <a:normAutofit fontScale="85000" lnSpcReduction="10000"/>
          </a:bodyPr>
          <a:lstStyle/>
          <a:p>
            <a:r>
              <a:rPr lang="en-AU"/>
              <a:t>Examples of poor AI provider use or governance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866C89-3919-6B43-2526-4718F04903D3}"/>
              </a:ext>
            </a:extLst>
          </p:cNvPr>
          <p:cNvGrpSpPr/>
          <p:nvPr/>
        </p:nvGrpSpPr>
        <p:grpSpPr>
          <a:xfrm rot="5400000">
            <a:off x="5970095" y="-2262101"/>
            <a:ext cx="1533753" cy="9272218"/>
            <a:chOff x="0" y="0"/>
            <a:chExt cx="418996" cy="253301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F73A75B-3813-B37F-5920-52A8086DAB9F}"/>
                </a:ext>
              </a:extLst>
            </p:cNvPr>
            <p:cNvSpPr/>
            <p:nvPr/>
          </p:nvSpPr>
          <p:spPr>
            <a:xfrm>
              <a:off x="0" y="0"/>
              <a:ext cx="418996" cy="2533019"/>
            </a:xfrm>
            <a:custGeom>
              <a:avLst/>
              <a:gdLst/>
              <a:ahLst/>
              <a:cxnLst/>
              <a:rect l="l" t="t" r="r" b="b"/>
              <a:pathLst>
                <a:path w="418996" h="2533019">
                  <a:moveTo>
                    <a:pt x="418996" y="74602"/>
                  </a:moveTo>
                  <a:lnTo>
                    <a:pt x="418996" y="2533019"/>
                  </a:lnTo>
                  <a:lnTo>
                    <a:pt x="209498" y="2433959"/>
                  </a:lnTo>
                  <a:lnTo>
                    <a:pt x="0" y="2533019"/>
                  </a:lnTo>
                  <a:lnTo>
                    <a:pt x="0" y="74602"/>
                  </a:lnTo>
                  <a:cubicBezTo>
                    <a:pt x="0" y="22860"/>
                    <a:pt x="25140" y="0"/>
                    <a:pt x="54470" y="0"/>
                  </a:cubicBezTo>
                  <a:lnTo>
                    <a:pt x="364527" y="0"/>
                  </a:lnTo>
                  <a:cubicBezTo>
                    <a:pt x="393857" y="0"/>
                    <a:pt x="418996" y="21590"/>
                    <a:pt x="418996" y="82139"/>
                  </a:cubicBezTo>
                  <a:close/>
                </a:path>
              </a:pathLst>
            </a:custGeom>
            <a:solidFill>
              <a:srgbClr val="9FCCD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23C087-9CC7-8612-9343-F77CEB483E20}"/>
                </a:ext>
              </a:extLst>
            </p:cNvPr>
            <p:cNvSpPr txBox="1"/>
            <p:nvPr/>
          </p:nvSpPr>
          <p:spPr>
            <a:xfrm>
              <a:off x="0" y="-57150"/>
              <a:ext cx="418996" cy="249110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7"/>
                </a:lnSpc>
              </a:pPr>
              <a:endParaRPr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DAF9E0-49D0-8E55-1B4F-9F0ACAF3F788}"/>
              </a:ext>
            </a:extLst>
          </p:cNvPr>
          <p:cNvGrpSpPr/>
          <p:nvPr/>
        </p:nvGrpSpPr>
        <p:grpSpPr>
          <a:xfrm>
            <a:off x="220960" y="1490497"/>
            <a:ext cx="2027830" cy="1650387"/>
            <a:chOff x="0" y="-249638"/>
            <a:chExt cx="4055658" cy="33007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5EB0F2-6944-298E-B149-6AE6D5A6526D}"/>
                </a:ext>
              </a:extLst>
            </p:cNvPr>
            <p:cNvGrpSpPr/>
            <p:nvPr/>
          </p:nvGrpSpPr>
          <p:grpSpPr>
            <a:xfrm>
              <a:off x="0" y="110478"/>
              <a:ext cx="2924367" cy="2718748"/>
              <a:chOff x="0" y="-57150"/>
              <a:chExt cx="812800" cy="755650"/>
            </a:xfrm>
          </p:grpSpPr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26EE5E8E-533F-654F-A1F9-BD274A07907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9FCCD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id="{45AAA847-3C00-71D0-A0FB-EE696D5E8507}"/>
                  </a:ext>
                </a:extLst>
              </p:cNvPr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37045" tIns="37045" rIns="37045" bIns="37045" rtlCol="0" anchor="ctr"/>
              <a:lstStyle/>
              <a:p>
                <a:pPr algn="ctr">
                  <a:lnSpc>
                    <a:spcPts val="1837"/>
                  </a:lnSpc>
                </a:pPr>
                <a:endParaRPr sz="1200"/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F31AAE88-6386-2EE0-0668-F63A6A36BE98}"/>
                </a:ext>
              </a:extLst>
            </p:cNvPr>
            <p:cNvGrpSpPr/>
            <p:nvPr/>
          </p:nvGrpSpPr>
          <p:grpSpPr>
            <a:xfrm>
              <a:off x="505245" y="-249638"/>
              <a:ext cx="3550413" cy="3300774"/>
              <a:chOff x="0" y="-57150"/>
              <a:chExt cx="812800" cy="75565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1B37BC0-3E74-E66D-46E7-1E351FFD404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EC4B0B5C-133F-51F3-5279-228B56EE1DA7}"/>
                  </a:ext>
                </a:extLst>
              </p:cNvPr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37045" tIns="37045" rIns="37045" bIns="37045" rtlCol="0" anchor="ctr"/>
              <a:lstStyle/>
              <a:p>
                <a:pPr algn="ctr">
                  <a:lnSpc>
                    <a:spcPts val="1837"/>
                  </a:lnSpc>
                </a:pPr>
                <a:endParaRPr sz="1200"/>
              </a:p>
            </p:txBody>
          </p:sp>
        </p:grp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0DFE4131-E4DE-DFE8-BBBD-58E71D8F3C8C}"/>
                </a:ext>
              </a:extLst>
            </p:cNvPr>
            <p:cNvSpPr/>
            <p:nvPr/>
          </p:nvSpPr>
          <p:spPr>
            <a:xfrm>
              <a:off x="1398931" y="340939"/>
              <a:ext cx="2006480" cy="2166241"/>
            </a:xfrm>
            <a:custGeom>
              <a:avLst/>
              <a:gdLst/>
              <a:ahLst/>
              <a:cxnLst/>
              <a:rect l="l" t="t" r="r" b="b"/>
              <a:pathLst>
                <a:path w="2006480" h="2166241">
                  <a:moveTo>
                    <a:pt x="0" y="0"/>
                  </a:moveTo>
                  <a:lnTo>
                    <a:pt x="2006480" y="0"/>
                  </a:lnTo>
                  <a:lnTo>
                    <a:pt x="2006480" y="2166241"/>
                  </a:lnTo>
                  <a:lnTo>
                    <a:pt x="0" y="2166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AU" sz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4AF695-667C-2C61-9A6A-37D73B582056}"/>
              </a:ext>
            </a:extLst>
          </p:cNvPr>
          <p:cNvGrpSpPr/>
          <p:nvPr/>
        </p:nvGrpSpPr>
        <p:grpSpPr>
          <a:xfrm>
            <a:off x="237850" y="3249302"/>
            <a:ext cx="1994048" cy="1622894"/>
            <a:chOff x="0" y="-245480"/>
            <a:chExt cx="3988094" cy="32457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3562AE-AA5C-C69A-4B3A-2FC757BE1A03}"/>
                </a:ext>
              </a:extLst>
            </p:cNvPr>
            <p:cNvGrpSpPr/>
            <p:nvPr/>
          </p:nvGrpSpPr>
          <p:grpSpPr>
            <a:xfrm>
              <a:off x="0" y="108638"/>
              <a:ext cx="2875649" cy="2673455"/>
              <a:chOff x="0" y="-57150"/>
              <a:chExt cx="812800" cy="755650"/>
            </a:xfrm>
          </p:grpSpPr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C241C2C4-5152-4DB9-BB7A-685D878F53D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9FCCDE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21" name="TextBox 16">
                <a:extLst>
                  <a:ext uri="{FF2B5EF4-FFF2-40B4-BE49-F238E27FC236}">
                    <a16:creationId xmlns:a16="http://schemas.microsoft.com/office/drawing/2014/main" id="{FB6F224F-9BA5-D223-1352-CCF584561665}"/>
                  </a:ext>
                </a:extLst>
              </p:cNvPr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37"/>
                  </a:lnSpc>
                </a:pPr>
                <a:endParaRPr sz="1200"/>
              </a:p>
            </p:txBody>
          </p:sp>
        </p:grpSp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510C53A7-CFE6-D4B8-FD57-307842DB3BCD}"/>
                </a:ext>
              </a:extLst>
            </p:cNvPr>
            <p:cNvGrpSpPr/>
            <p:nvPr/>
          </p:nvGrpSpPr>
          <p:grpSpPr>
            <a:xfrm>
              <a:off x="496828" y="-245480"/>
              <a:ext cx="3491266" cy="3245786"/>
              <a:chOff x="0" y="-57150"/>
              <a:chExt cx="812800" cy="755650"/>
            </a:xfrm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DEECB00E-B9EF-9DDE-019E-F11716DEAF8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B3DD6D99-75AE-9CFF-CEBC-AD48C21089ED}"/>
                  </a:ext>
                </a:extLst>
              </p:cNvPr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37"/>
                  </a:lnSpc>
                </a:pPr>
                <a:endParaRPr sz="1200"/>
              </a:p>
            </p:txBody>
          </p:sp>
        </p:grp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07F4FD-7C99-1B40-2E87-4B70F21FC7EA}"/>
                </a:ext>
              </a:extLst>
            </p:cNvPr>
            <p:cNvSpPr/>
            <p:nvPr/>
          </p:nvSpPr>
          <p:spPr>
            <a:xfrm>
              <a:off x="1045583" y="246888"/>
              <a:ext cx="2359828" cy="2026502"/>
            </a:xfrm>
            <a:custGeom>
              <a:avLst/>
              <a:gdLst/>
              <a:ahLst/>
              <a:cxnLst/>
              <a:rect l="l" t="t" r="r" b="b"/>
              <a:pathLst>
                <a:path w="2359828" h="2026502">
                  <a:moveTo>
                    <a:pt x="0" y="0"/>
                  </a:moveTo>
                  <a:lnTo>
                    <a:pt x="2359828" y="0"/>
                  </a:lnTo>
                  <a:lnTo>
                    <a:pt x="2359828" y="2026502"/>
                  </a:lnTo>
                  <a:lnTo>
                    <a:pt x="0" y="2026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 sz="12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4142FA-7B3E-8555-1246-C71B4E80C274}"/>
              </a:ext>
            </a:extLst>
          </p:cNvPr>
          <p:cNvGrpSpPr/>
          <p:nvPr/>
        </p:nvGrpSpPr>
        <p:grpSpPr>
          <a:xfrm>
            <a:off x="307959" y="5029391"/>
            <a:ext cx="1853830" cy="1508774"/>
            <a:chOff x="0" y="-228218"/>
            <a:chExt cx="3707659" cy="301754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A0CF820-CBCA-0283-5B56-151972968B08}"/>
                </a:ext>
              </a:extLst>
            </p:cNvPr>
            <p:cNvGrpSpPr/>
            <p:nvPr/>
          </p:nvGrpSpPr>
          <p:grpSpPr>
            <a:xfrm>
              <a:off x="0" y="100999"/>
              <a:ext cx="2673440" cy="2485463"/>
              <a:chOff x="0" y="-57150"/>
              <a:chExt cx="812800" cy="755650"/>
            </a:xfrm>
          </p:grpSpPr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CF9DB270-B918-9AB0-8BFB-069F425CC31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9FCCDE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5D0BAD66-6B92-9116-D824-2F9D6E540980}"/>
                  </a:ext>
                </a:extLst>
              </p:cNvPr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37"/>
                  </a:lnSpc>
                </a:pPr>
                <a:endParaRPr sz="1200"/>
              </a:p>
            </p:txBody>
          </p:sp>
        </p:grpSp>
        <p:grpSp>
          <p:nvGrpSpPr>
            <p:cNvPr id="24" name="Group 25">
              <a:extLst>
                <a:ext uri="{FF2B5EF4-FFF2-40B4-BE49-F238E27FC236}">
                  <a16:creationId xmlns:a16="http://schemas.microsoft.com/office/drawing/2014/main" id="{F331829D-A027-E9E2-BAB5-1BC0D511DD6C}"/>
                </a:ext>
              </a:extLst>
            </p:cNvPr>
            <p:cNvGrpSpPr/>
            <p:nvPr/>
          </p:nvGrpSpPr>
          <p:grpSpPr>
            <a:xfrm>
              <a:off x="461892" y="-228218"/>
              <a:ext cx="3245767" cy="3017549"/>
              <a:chOff x="0" y="-57150"/>
              <a:chExt cx="812800" cy="75565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336CF49F-9F67-D431-A41F-FD022346058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406875C6-9ADC-8A78-4A13-0D594E7FA375}"/>
                  </a:ext>
                </a:extLst>
              </p:cNvPr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37"/>
                  </a:lnSpc>
                </a:pPr>
                <a:endParaRPr sz="1200"/>
              </a:p>
            </p:txBody>
          </p:sp>
        </p:grp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46B571AC-DF6D-38A9-45BA-0C9C91C5607B}"/>
                </a:ext>
              </a:extLst>
            </p:cNvPr>
            <p:cNvSpPr/>
            <p:nvPr/>
          </p:nvSpPr>
          <p:spPr>
            <a:xfrm>
              <a:off x="1231911" y="486089"/>
              <a:ext cx="1816647" cy="1816647"/>
            </a:xfrm>
            <a:custGeom>
              <a:avLst/>
              <a:gdLst/>
              <a:ahLst/>
              <a:cxnLst/>
              <a:rect l="l" t="t" r="r" b="b"/>
              <a:pathLst>
                <a:path w="1816647" h="1816647">
                  <a:moveTo>
                    <a:pt x="0" y="0"/>
                  </a:moveTo>
                  <a:lnTo>
                    <a:pt x="1816646" y="0"/>
                  </a:lnTo>
                  <a:lnTo>
                    <a:pt x="1816646" y="1816646"/>
                  </a:lnTo>
                  <a:lnTo>
                    <a:pt x="0" y="1816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 sz="12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C1A755-B5DF-F13B-E5D5-8EA61571769D}"/>
              </a:ext>
            </a:extLst>
          </p:cNvPr>
          <p:cNvGrpSpPr/>
          <p:nvPr/>
        </p:nvGrpSpPr>
        <p:grpSpPr>
          <a:xfrm rot="5400000">
            <a:off x="5951167" y="-549718"/>
            <a:ext cx="1527395" cy="9316430"/>
            <a:chOff x="0" y="0"/>
            <a:chExt cx="417260" cy="2545097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E2317B2-8AB1-241C-4436-44638A546B38}"/>
                </a:ext>
              </a:extLst>
            </p:cNvPr>
            <p:cNvSpPr/>
            <p:nvPr/>
          </p:nvSpPr>
          <p:spPr>
            <a:xfrm>
              <a:off x="0" y="0"/>
              <a:ext cx="417260" cy="2545097"/>
            </a:xfrm>
            <a:custGeom>
              <a:avLst/>
              <a:gdLst/>
              <a:ahLst/>
              <a:cxnLst/>
              <a:rect l="l" t="t" r="r" b="b"/>
              <a:pathLst>
                <a:path w="417260" h="2545097">
                  <a:moveTo>
                    <a:pt x="417260" y="74754"/>
                  </a:moveTo>
                  <a:lnTo>
                    <a:pt x="417260" y="2545097"/>
                  </a:lnTo>
                  <a:lnTo>
                    <a:pt x="208630" y="2446038"/>
                  </a:lnTo>
                  <a:lnTo>
                    <a:pt x="0" y="2545097"/>
                  </a:lnTo>
                  <a:lnTo>
                    <a:pt x="0" y="74754"/>
                  </a:lnTo>
                  <a:cubicBezTo>
                    <a:pt x="0" y="22860"/>
                    <a:pt x="25036" y="0"/>
                    <a:pt x="54244" y="0"/>
                  </a:cubicBezTo>
                  <a:lnTo>
                    <a:pt x="363016" y="0"/>
                  </a:lnTo>
                  <a:cubicBezTo>
                    <a:pt x="392224" y="0"/>
                    <a:pt x="417260" y="21590"/>
                    <a:pt x="417260" y="82330"/>
                  </a:cubicBezTo>
                  <a:close/>
                </a:path>
              </a:pathLst>
            </a:custGeom>
            <a:solidFill>
              <a:srgbClr val="9FCCD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B56B39D-4AF8-802D-4283-065BBCB6D95C}"/>
                </a:ext>
              </a:extLst>
            </p:cNvPr>
            <p:cNvSpPr txBox="1"/>
            <p:nvPr/>
          </p:nvSpPr>
          <p:spPr>
            <a:xfrm>
              <a:off x="0" y="-57150"/>
              <a:ext cx="417260" cy="250318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7"/>
                </a:lnSpc>
              </a:pPr>
              <a:endParaRPr sz="12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7DCC514-302C-70DB-22AE-A6AE8BFFDDEA}"/>
              </a:ext>
            </a:extLst>
          </p:cNvPr>
          <p:cNvGrpSpPr/>
          <p:nvPr/>
        </p:nvGrpSpPr>
        <p:grpSpPr>
          <a:xfrm rot="5400000">
            <a:off x="6016434" y="1181520"/>
            <a:ext cx="1394665" cy="9318626"/>
            <a:chOff x="0" y="0"/>
            <a:chExt cx="381000" cy="2545697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BBD9BAD-A49C-F90E-E4E8-76DA55DC5232}"/>
                </a:ext>
              </a:extLst>
            </p:cNvPr>
            <p:cNvSpPr/>
            <p:nvPr/>
          </p:nvSpPr>
          <p:spPr>
            <a:xfrm>
              <a:off x="0" y="0"/>
              <a:ext cx="381000" cy="2545697"/>
            </a:xfrm>
            <a:custGeom>
              <a:avLst/>
              <a:gdLst/>
              <a:ahLst/>
              <a:cxnLst/>
              <a:rect l="l" t="t" r="r" b="b"/>
              <a:pathLst>
                <a:path w="381000" h="2545697">
                  <a:moveTo>
                    <a:pt x="381000" y="74762"/>
                  </a:moveTo>
                  <a:lnTo>
                    <a:pt x="381000" y="2545697"/>
                  </a:lnTo>
                  <a:lnTo>
                    <a:pt x="190500" y="2446637"/>
                  </a:lnTo>
                  <a:lnTo>
                    <a:pt x="0" y="2545697"/>
                  </a:lnTo>
                  <a:lnTo>
                    <a:pt x="0" y="74762"/>
                  </a:lnTo>
                  <a:cubicBezTo>
                    <a:pt x="0" y="22860"/>
                    <a:pt x="22860" y="0"/>
                    <a:pt x="49530" y="0"/>
                  </a:cubicBezTo>
                  <a:lnTo>
                    <a:pt x="331470" y="0"/>
                  </a:lnTo>
                  <a:cubicBezTo>
                    <a:pt x="358140" y="0"/>
                    <a:pt x="381000" y="21590"/>
                    <a:pt x="381000" y="82339"/>
                  </a:cubicBezTo>
                  <a:close/>
                </a:path>
              </a:pathLst>
            </a:custGeom>
            <a:solidFill>
              <a:srgbClr val="9FCCDE"/>
            </a:solidFill>
          </p:spPr>
          <p:txBody>
            <a:bodyPr/>
            <a:lstStyle/>
            <a:p>
              <a:endParaRPr lang="en-AU" sz="12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3FDC8C-098C-1F3F-7E4F-787E5C9F2997}"/>
                </a:ext>
              </a:extLst>
            </p:cNvPr>
            <p:cNvSpPr txBox="1"/>
            <p:nvPr/>
          </p:nvSpPr>
          <p:spPr>
            <a:xfrm>
              <a:off x="0" y="-57150"/>
              <a:ext cx="381000" cy="250378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37"/>
                </a:lnSpc>
              </a:pPr>
              <a:endParaRPr sz="1200"/>
            </a:p>
          </p:txBody>
        </p:sp>
      </p:grpSp>
      <p:sp>
        <p:nvSpPr>
          <p:cNvPr id="36" name="TextBox 36">
            <a:extLst>
              <a:ext uri="{FF2B5EF4-FFF2-40B4-BE49-F238E27FC236}">
                <a16:creationId xmlns:a16="http://schemas.microsoft.com/office/drawing/2014/main" id="{F94432AD-AAD0-E021-D730-1CB3C826449B}"/>
              </a:ext>
            </a:extLst>
          </p:cNvPr>
          <p:cNvSpPr txBox="1"/>
          <p:nvPr/>
        </p:nvSpPr>
        <p:spPr>
          <a:xfrm>
            <a:off x="2765261" y="1729003"/>
            <a:ext cx="866597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8"/>
              </a:lnSpc>
            </a:pPr>
            <a:r>
              <a:rPr lang="en-US" sz="3200">
                <a:solidFill>
                  <a:srgbClr val="323747"/>
                </a:solidFill>
                <a:ea typeface="Arial Bold"/>
                <a:cs typeface="Arial"/>
                <a:sym typeface="Arial Bold"/>
              </a:rPr>
              <a:t>Submitting Annual Declaration on Compliance responses that still contain visible AI prompts or drafting notes  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5EAA6B35-ABD9-E7C2-140B-5C3CD308FAF4}"/>
              </a:ext>
            </a:extLst>
          </p:cNvPr>
          <p:cNvSpPr txBox="1"/>
          <p:nvPr/>
        </p:nvSpPr>
        <p:spPr>
          <a:xfrm>
            <a:off x="2765261" y="3643505"/>
            <a:ext cx="8555882" cy="9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3200">
                <a:solidFill>
                  <a:srgbClr val="323747"/>
                </a:solidFill>
                <a:ea typeface="Arial Bold"/>
                <a:cs typeface="Arial" panose="020B0604020202020204" pitchFamily="34" charset="0"/>
                <a:sym typeface="Arial Bold"/>
              </a:rPr>
              <a:t>Being unprepared for students using AI tools inappropriately or to cheat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13A8FB81-79E5-379E-6251-5B2E57C83D13}"/>
              </a:ext>
            </a:extLst>
          </p:cNvPr>
          <p:cNvSpPr txBox="1"/>
          <p:nvPr/>
        </p:nvSpPr>
        <p:spPr>
          <a:xfrm>
            <a:off x="2765261" y="5178416"/>
            <a:ext cx="866248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>
                <a:solidFill>
                  <a:srgbClr val="323747"/>
                </a:solidFill>
                <a:ea typeface="Arial Bold"/>
                <a:cs typeface="Arial"/>
                <a:sym typeface="Arial Bold"/>
              </a:rPr>
              <a:t>Using AI to write up responses to address non-compliance that aren't contextualised to provider operations</a:t>
            </a:r>
          </a:p>
        </p:txBody>
      </p:sp>
    </p:spTree>
    <p:extLst>
      <p:ext uri="{BB962C8B-B14F-4D97-AF65-F5344CB8AC3E}">
        <p14:creationId xmlns:p14="http://schemas.microsoft.com/office/powerpoint/2010/main" val="2160103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BE35-A449-C219-3F46-52306FE333B7}"/>
              </a:ext>
            </a:extLst>
          </p:cNvPr>
          <p:cNvSpPr txBox="1"/>
          <p:nvPr/>
        </p:nvSpPr>
        <p:spPr>
          <a:xfrm>
            <a:off x="1133539" y="4758228"/>
            <a:ext cx="10968814" cy="1380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>
                <a:solidFill>
                  <a:srgbClr val="CDFF00"/>
                </a:solidFill>
                <a:latin typeface="Canela Light" pitchFamily="50" charset="0"/>
                <a:ea typeface="Arial Bold"/>
                <a:cs typeface="Arial Bold"/>
                <a:sym typeface="Arial Bold"/>
              </a:rPr>
              <a:t>Most relevant quality area / Standards / Clause</a:t>
            </a:r>
          </a:p>
          <a:p>
            <a:pPr>
              <a:lnSpc>
                <a:spcPts val="3733"/>
              </a:lnSpc>
            </a:pPr>
            <a:r>
              <a:rPr lang="en-US" sz="2600">
                <a:solidFill>
                  <a:srgbClr val="FFFFFF"/>
                </a:solidFill>
                <a:ea typeface="Arial"/>
                <a:cs typeface="Arial"/>
                <a:sym typeface="Arial"/>
              </a:rPr>
              <a:t>Quality Area 4 - Governance (Standard 4.1)</a:t>
            </a:r>
          </a:p>
          <a:p>
            <a:pPr>
              <a:lnSpc>
                <a:spcPts val="3733"/>
              </a:lnSpc>
            </a:pPr>
            <a:r>
              <a:rPr lang="en-US" sz="2600">
                <a:solidFill>
                  <a:srgbClr val="FFFFFF"/>
                </a:solidFill>
                <a:ea typeface="Arial"/>
                <a:cs typeface="Arial"/>
                <a:sym typeface="Arial"/>
              </a:rPr>
              <a:t>Compliance Requirements - Clause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9A842-4CC5-04A0-73B0-40891FC0083F}"/>
              </a:ext>
            </a:extLst>
          </p:cNvPr>
          <p:cNvSpPr txBox="1"/>
          <p:nvPr/>
        </p:nvSpPr>
        <p:spPr>
          <a:xfrm>
            <a:off x="1133539" y="2188343"/>
            <a:ext cx="10850613" cy="1857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00" b="1">
                <a:solidFill>
                  <a:srgbClr val="CDFF00"/>
                </a:solidFill>
                <a:latin typeface="Canela Light" pitchFamily="50" charset="0"/>
                <a:ea typeface="Arial Bold"/>
                <a:cs typeface="Arial Bold"/>
                <a:sym typeface="Arial Bold"/>
              </a:rPr>
              <a:t>Description</a:t>
            </a:r>
          </a:p>
          <a:p>
            <a:pPr>
              <a:lnSpc>
                <a:spcPts val="3733"/>
              </a:lnSpc>
            </a:pPr>
            <a:r>
              <a:rPr lang="en-US" sz="2600">
                <a:solidFill>
                  <a:srgbClr val="FFFFFF"/>
                </a:solidFill>
                <a:ea typeface="Arial"/>
                <a:cs typeface="Arial"/>
                <a:sym typeface="Arial"/>
              </a:rPr>
              <a:t>AI used in ways that </a:t>
            </a:r>
            <a:r>
              <a:rPr lang="en-US" sz="2600">
                <a:solidFill>
                  <a:srgbClr val="FFFFFF"/>
                </a:solidFill>
                <a:ea typeface="+mn-lt"/>
                <a:cs typeface="+mn-lt"/>
                <a:sym typeface="Arial"/>
              </a:rPr>
              <a:t>protect the quality and integrity of VET through strong organisational governance, transparent processes and robust controls that ensure AI-enabled practices remain compliant and reliable.</a:t>
            </a:r>
            <a:endParaRPr lang="en-US" sz="2600">
              <a:solidFill>
                <a:srgbClr val="FFFFFF"/>
              </a:solidFill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5B955-2FCE-3E60-A4F0-01DC4D5519C7}"/>
              </a:ext>
            </a:extLst>
          </p:cNvPr>
          <p:cNvSpPr txBox="1"/>
          <p:nvPr/>
        </p:nvSpPr>
        <p:spPr>
          <a:xfrm>
            <a:off x="2921806" y="469163"/>
            <a:ext cx="8818152" cy="791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  <a:spcBef>
                <a:spcPct val="0"/>
              </a:spcBef>
            </a:pPr>
            <a:r>
              <a:rPr lang="en-US" sz="2500" b="1" dirty="0">
                <a:solidFill>
                  <a:schemeClr val="accent4"/>
                </a:solidFill>
                <a:latin typeface="Arial"/>
                <a:ea typeface="Arial Bold"/>
                <a:cs typeface="Arial"/>
                <a:sym typeface="Arial Bold"/>
              </a:rPr>
              <a:t>AI use is supported by strong governance that ensures it does not undermine </a:t>
            </a:r>
            <a:r>
              <a:rPr lang="en-US" sz="2500" b="1">
                <a:solidFill>
                  <a:schemeClr val="accent4"/>
                </a:solidFill>
                <a:latin typeface="Arial"/>
                <a:ea typeface="Arial Bold"/>
                <a:cs typeface="Arial"/>
                <a:sym typeface="Arial Bold"/>
              </a:rPr>
              <a:t>the quality or integrity of VET</a:t>
            </a:r>
            <a:endParaRPr lang="en-US" sz="2500" b="1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44BF8AE-9F46-43D3-D5D8-4748A641C4B0}"/>
              </a:ext>
            </a:extLst>
          </p:cNvPr>
          <p:cNvSpPr/>
          <p:nvPr/>
        </p:nvSpPr>
        <p:spPr>
          <a:xfrm>
            <a:off x="207848" y="4974647"/>
            <a:ext cx="719237" cy="947923"/>
          </a:xfrm>
          <a:custGeom>
            <a:avLst/>
            <a:gdLst/>
            <a:ahLst/>
            <a:cxnLst/>
            <a:rect l="l" t="t" r="r" b="b"/>
            <a:pathLst>
              <a:path w="1078855" h="1421885">
                <a:moveTo>
                  <a:pt x="0" y="0"/>
                </a:moveTo>
                <a:lnTo>
                  <a:pt x="1078856" y="0"/>
                </a:lnTo>
                <a:lnTo>
                  <a:pt x="1078856" y="1421884"/>
                </a:lnTo>
                <a:lnTo>
                  <a:pt x="0" y="14218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43CEEA1-6497-2D51-C6E4-E3C631B63755}"/>
              </a:ext>
            </a:extLst>
          </p:cNvPr>
          <p:cNvSpPr/>
          <p:nvPr/>
        </p:nvSpPr>
        <p:spPr>
          <a:xfrm>
            <a:off x="207848" y="2642970"/>
            <a:ext cx="797441" cy="947923"/>
          </a:xfrm>
          <a:custGeom>
            <a:avLst/>
            <a:gdLst/>
            <a:ahLst/>
            <a:cxnLst/>
            <a:rect l="l" t="t" r="r" b="b"/>
            <a:pathLst>
              <a:path w="1196161" h="1421885">
                <a:moveTo>
                  <a:pt x="0" y="0"/>
                </a:moveTo>
                <a:lnTo>
                  <a:pt x="1196160" y="0"/>
                </a:lnTo>
                <a:lnTo>
                  <a:pt x="1196160" y="1421885"/>
                </a:lnTo>
                <a:lnTo>
                  <a:pt x="0" y="14218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41FA2-4D40-23FA-8E7C-2EA7B4B64F6C}"/>
              </a:ext>
            </a:extLst>
          </p:cNvPr>
          <p:cNvSpPr txBox="1"/>
          <p:nvPr/>
        </p:nvSpPr>
        <p:spPr>
          <a:xfrm>
            <a:off x="336098" y="412013"/>
            <a:ext cx="2250481" cy="67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CDFF00"/>
                </a:solidFill>
                <a:latin typeface="Canela Light"/>
                <a:ea typeface="Canela"/>
                <a:cs typeface="Canela"/>
                <a:sym typeface="Canela"/>
              </a:rPr>
              <a:t>Principle 1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24679429-CCF3-D937-B084-A4CF18685F84}"/>
              </a:ext>
            </a:extLst>
          </p:cNvPr>
          <p:cNvSpPr/>
          <p:nvPr/>
        </p:nvSpPr>
        <p:spPr>
          <a:xfrm>
            <a:off x="2703955" y="281837"/>
            <a:ext cx="0" cy="1193800"/>
          </a:xfrm>
          <a:prstGeom prst="line">
            <a:avLst/>
          </a:prstGeom>
          <a:ln w="38100" cap="flat">
            <a:solidFill>
              <a:srgbClr val="CD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EB44CD-75C1-DEC3-851C-EB1A38DB53D5}"/>
              </a:ext>
            </a:extLst>
          </p:cNvPr>
          <p:cNvSpPr/>
          <p:nvPr/>
        </p:nvSpPr>
        <p:spPr>
          <a:xfrm rot="19942134">
            <a:off x="1986193" y="2321004"/>
            <a:ext cx="8219614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>
                <a:ln w="3175">
                  <a:noFill/>
                  <a:prstDash val="solid"/>
                </a:ln>
                <a:solidFill>
                  <a:schemeClr val="bg2">
                    <a:lumMod val="90000"/>
                    <a:alpha val="15000"/>
                  </a:schemeClr>
                </a:solidFill>
              </a:rPr>
              <a:t>DRAFT</a:t>
            </a:r>
            <a:endParaRPr lang="en-US" sz="13800" b="1" cap="none" spc="0">
              <a:ln w="3175">
                <a:noFill/>
                <a:prstDash val="solid"/>
              </a:ln>
              <a:solidFill>
                <a:schemeClr val="bg2">
                  <a:lumMod val="90000"/>
                  <a:alpha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3649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5763D705-5CA5-4062-5659-FED973760D9E}"/>
              </a:ext>
            </a:extLst>
          </p:cNvPr>
          <p:cNvSpPr/>
          <p:nvPr/>
        </p:nvSpPr>
        <p:spPr>
          <a:xfrm>
            <a:off x="281928" y="2649703"/>
            <a:ext cx="797441" cy="947923"/>
          </a:xfrm>
          <a:custGeom>
            <a:avLst/>
            <a:gdLst/>
            <a:ahLst/>
            <a:cxnLst/>
            <a:rect l="l" t="t" r="r" b="b"/>
            <a:pathLst>
              <a:path w="1196161" h="1421885">
                <a:moveTo>
                  <a:pt x="0" y="0"/>
                </a:moveTo>
                <a:lnTo>
                  <a:pt x="1196160" y="0"/>
                </a:lnTo>
                <a:lnTo>
                  <a:pt x="1196160" y="1421885"/>
                </a:lnTo>
                <a:lnTo>
                  <a:pt x="0" y="14218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46534-C52C-A72F-39A9-CF14602B005B}"/>
              </a:ext>
            </a:extLst>
          </p:cNvPr>
          <p:cNvSpPr txBox="1"/>
          <p:nvPr/>
        </p:nvSpPr>
        <p:spPr>
          <a:xfrm>
            <a:off x="2922612" y="269138"/>
            <a:ext cx="918603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9"/>
              </a:lnSpc>
              <a:spcBef>
                <a:spcPct val="0"/>
              </a:spcBef>
            </a:pPr>
            <a:r>
              <a:rPr lang="en-US" sz="2500" b="1">
                <a:solidFill>
                  <a:srgbClr val="9FCCDE"/>
                </a:solidFill>
                <a:ea typeface="Arial Bold"/>
                <a:cs typeface="Arial Bold"/>
                <a:sym typeface="Arial Bold"/>
              </a:rPr>
              <a:t>Human oversight and accountability is maintained in all AI‑supported activities, ensuring that decisions affecting students remain the responsibility of qualified trainers, assessors and staff.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B7A29-9552-08D1-67FA-9822F0F42CBB}"/>
              </a:ext>
            </a:extLst>
          </p:cNvPr>
          <p:cNvSpPr txBox="1"/>
          <p:nvPr/>
        </p:nvSpPr>
        <p:spPr>
          <a:xfrm>
            <a:off x="1341558" y="2235423"/>
            <a:ext cx="10595090" cy="18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>
                <a:solidFill>
                  <a:srgbClr val="CDFF00"/>
                </a:solidFill>
                <a:latin typeface="Canela Light" pitchFamily="50" charset="0"/>
                <a:ea typeface="Arial Bold"/>
                <a:cs typeface="Arial Bold"/>
                <a:sym typeface="Arial Bold"/>
              </a:rPr>
              <a:t>Description</a:t>
            </a:r>
          </a:p>
          <a:p>
            <a:pPr>
              <a:lnSpc>
                <a:spcPts val="3733"/>
              </a:lnSpc>
            </a:pPr>
            <a:r>
              <a:rPr lang="en-US" sz="2650">
                <a:solidFill>
                  <a:srgbClr val="FFFFFF"/>
                </a:solidFill>
                <a:ea typeface="Arial"/>
                <a:cs typeface="Arial"/>
                <a:sym typeface="Arial"/>
              </a:rPr>
              <a:t>AI is used in ways that ensure qualified trainers, assessors and staff retain full responsibility for decisions, applying active human oversight and professional judgement to AI‑supported activities</a:t>
            </a:r>
            <a:r>
              <a:rPr lang="en-US" sz="2650">
                <a:solidFill>
                  <a:srgbClr val="FFFFFF"/>
                </a:solidFill>
                <a:latin typeface="Canela Light" pitchFamily="50" charset="0"/>
                <a:ea typeface="Arial"/>
                <a:cs typeface="Arial"/>
                <a:sym typeface="Arial"/>
              </a:rPr>
              <a:t>.</a:t>
            </a:r>
            <a:endParaRPr lang="en-US" sz="2650">
              <a:solidFill>
                <a:srgbClr val="FFFFFF"/>
              </a:solidFill>
              <a:latin typeface="Canela Light" pitchFamily="50" charset="0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6F26E-DEDB-0383-71AF-910A2C91D832}"/>
              </a:ext>
            </a:extLst>
          </p:cNvPr>
          <p:cNvSpPr txBox="1"/>
          <p:nvPr/>
        </p:nvSpPr>
        <p:spPr>
          <a:xfrm>
            <a:off x="1341559" y="4536240"/>
            <a:ext cx="10386543" cy="18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>
                <a:solidFill>
                  <a:srgbClr val="CDFF00"/>
                </a:solidFill>
                <a:latin typeface="Canela Light" pitchFamily="50" charset="0"/>
                <a:ea typeface="Arial Bold"/>
                <a:cs typeface="Arial Bold"/>
                <a:sym typeface="Arial Bold"/>
              </a:rPr>
              <a:t>Most relevant quality areas / Standards</a:t>
            </a:r>
          </a:p>
          <a:p>
            <a:pPr>
              <a:lnSpc>
                <a:spcPts val="3733"/>
              </a:lnSpc>
            </a:pPr>
            <a:r>
              <a:rPr lang="en-US" sz="2666">
                <a:solidFill>
                  <a:srgbClr val="FFFFFF"/>
                </a:solidFill>
                <a:ea typeface="Arial"/>
                <a:cs typeface="Arial"/>
                <a:sym typeface="Arial"/>
              </a:rPr>
              <a:t>Quality Area 1 - Training and assessment (Standard 1.4)</a:t>
            </a:r>
          </a:p>
          <a:p>
            <a:pPr>
              <a:lnSpc>
                <a:spcPts val="3733"/>
              </a:lnSpc>
            </a:pPr>
            <a:r>
              <a:rPr lang="en-US" sz="2666">
                <a:solidFill>
                  <a:srgbClr val="FFFFFF"/>
                </a:solidFill>
                <a:ea typeface="Arial"/>
                <a:cs typeface="Arial"/>
                <a:sym typeface="Arial"/>
              </a:rPr>
              <a:t>Quality Area 3 - VET workforce (Standards 3.2 and 3.3)</a:t>
            </a:r>
          </a:p>
          <a:p>
            <a:pPr>
              <a:lnSpc>
                <a:spcPts val="3733"/>
              </a:lnSpc>
            </a:pPr>
            <a:r>
              <a:rPr lang="en-US" sz="2666">
                <a:solidFill>
                  <a:srgbClr val="FFFFFF"/>
                </a:solidFill>
                <a:ea typeface="Arial"/>
                <a:cs typeface="Arial"/>
                <a:sym typeface="Arial"/>
              </a:rPr>
              <a:t>Quality Area 4 - Governance (Standard 4.2)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5F61B-AC81-91B4-3E68-9F407B4FA7A6}"/>
              </a:ext>
            </a:extLst>
          </p:cNvPr>
          <p:cNvSpPr txBox="1"/>
          <p:nvPr/>
        </p:nvSpPr>
        <p:spPr>
          <a:xfrm>
            <a:off x="344146" y="571193"/>
            <a:ext cx="2250481" cy="65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Principle 2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860EF75E-021E-CB27-28ED-1E58880AFB3F}"/>
              </a:ext>
            </a:extLst>
          </p:cNvPr>
          <p:cNvSpPr/>
          <p:nvPr/>
        </p:nvSpPr>
        <p:spPr>
          <a:xfrm>
            <a:off x="2703955" y="412013"/>
            <a:ext cx="0" cy="1193800"/>
          </a:xfrm>
          <a:prstGeom prst="line">
            <a:avLst/>
          </a:prstGeom>
          <a:ln w="38100" cap="flat">
            <a:solidFill>
              <a:srgbClr val="CD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1747425-E1C0-D6A1-9907-5C374F018E36}"/>
              </a:ext>
            </a:extLst>
          </p:cNvPr>
          <p:cNvSpPr/>
          <p:nvPr/>
        </p:nvSpPr>
        <p:spPr>
          <a:xfrm>
            <a:off x="375200" y="5027256"/>
            <a:ext cx="719237" cy="947923"/>
          </a:xfrm>
          <a:custGeom>
            <a:avLst/>
            <a:gdLst/>
            <a:ahLst/>
            <a:cxnLst/>
            <a:rect l="l" t="t" r="r" b="b"/>
            <a:pathLst>
              <a:path w="1078855" h="1421885">
                <a:moveTo>
                  <a:pt x="0" y="0"/>
                </a:moveTo>
                <a:lnTo>
                  <a:pt x="1078856" y="0"/>
                </a:lnTo>
                <a:lnTo>
                  <a:pt x="1078856" y="1421884"/>
                </a:lnTo>
                <a:lnTo>
                  <a:pt x="0" y="14218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E2FD6B-9EFB-03F2-1036-2C3C0723A326}"/>
              </a:ext>
            </a:extLst>
          </p:cNvPr>
          <p:cNvSpPr/>
          <p:nvPr/>
        </p:nvSpPr>
        <p:spPr>
          <a:xfrm rot="19942134">
            <a:off x="1986193" y="2321004"/>
            <a:ext cx="8219614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>
                <a:ln w="3175">
                  <a:noFill/>
                  <a:prstDash val="solid"/>
                </a:ln>
                <a:solidFill>
                  <a:schemeClr val="bg2">
                    <a:lumMod val="90000"/>
                    <a:alpha val="15000"/>
                  </a:schemeClr>
                </a:solidFill>
              </a:rPr>
              <a:t>DRAFT</a:t>
            </a:r>
            <a:endParaRPr lang="en-US" sz="13800" b="1" cap="none" spc="0">
              <a:ln w="3175">
                <a:noFill/>
                <a:prstDash val="solid"/>
              </a:ln>
              <a:solidFill>
                <a:schemeClr val="bg2">
                  <a:lumMod val="90000"/>
                  <a:alpha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4753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2D60EE-C006-7DBD-732D-3A1FEE6492C7}"/>
              </a:ext>
            </a:extLst>
          </p:cNvPr>
          <p:cNvSpPr txBox="1"/>
          <p:nvPr/>
        </p:nvSpPr>
        <p:spPr>
          <a:xfrm>
            <a:off x="2935273" y="287499"/>
            <a:ext cx="8661185" cy="12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  <a:spcBef>
                <a:spcPct val="0"/>
              </a:spcBef>
            </a:pPr>
            <a:r>
              <a:rPr lang="en-US" sz="2650" b="1">
                <a:solidFill>
                  <a:srgbClr val="9FCCDE"/>
                </a:solidFill>
                <a:ea typeface="Arial Bold"/>
                <a:cs typeface="Arial Bold"/>
                <a:sym typeface="Arial Bold"/>
              </a:rPr>
              <a:t>AI systems and tools manage information securely and in accordance with existing privacy, data protection and record keeping obligations.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BC510-BBB4-2C0B-CDD0-38B1F6537ECD}"/>
              </a:ext>
            </a:extLst>
          </p:cNvPr>
          <p:cNvSpPr txBox="1"/>
          <p:nvPr/>
        </p:nvSpPr>
        <p:spPr>
          <a:xfrm>
            <a:off x="1461339" y="4770069"/>
            <a:ext cx="10481148" cy="138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800" b="1">
                <a:solidFill>
                  <a:srgbClr val="CDFF00"/>
                </a:solidFill>
                <a:latin typeface="Canela Light" pitchFamily="50" charset="0"/>
                <a:ea typeface="Arial Bold"/>
                <a:cs typeface="Arial Bold"/>
                <a:sym typeface="Arial Bold"/>
              </a:rPr>
              <a:t>Most relevant quality area / Standards / Clause</a:t>
            </a:r>
          </a:p>
          <a:p>
            <a:pPr>
              <a:lnSpc>
                <a:spcPts val="3733"/>
              </a:lnSpc>
            </a:pPr>
            <a:r>
              <a:rPr lang="en-US" sz="2800">
                <a:solidFill>
                  <a:srgbClr val="FFFFFF"/>
                </a:solidFill>
                <a:ea typeface="Arial"/>
                <a:cs typeface="Arial"/>
                <a:sym typeface="Arial"/>
              </a:rPr>
              <a:t>Quality Area 4 - Governance (Standards 4.1 and 4.3)</a:t>
            </a:r>
          </a:p>
          <a:p>
            <a:pPr>
              <a:lnSpc>
                <a:spcPts val="3733"/>
              </a:lnSpc>
            </a:pPr>
            <a:r>
              <a:rPr lang="en-US" sz="2800">
                <a:solidFill>
                  <a:srgbClr val="FFFFFF"/>
                </a:solidFill>
                <a:ea typeface="Arial"/>
                <a:cs typeface="Arial"/>
                <a:sym typeface="Arial"/>
              </a:rPr>
              <a:t>Compliance Requirements - Clause 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76258-B0ED-B44C-3EDA-648BDCD887DC}"/>
              </a:ext>
            </a:extLst>
          </p:cNvPr>
          <p:cNvSpPr txBox="1"/>
          <p:nvPr/>
        </p:nvSpPr>
        <p:spPr>
          <a:xfrm>
            <a:off x="1461339" y="2424802"/>
            <a:ext cx="10481148" cy="2204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800" b="1">
                <a:solidFill>
                  <a:srgbClr val="CDFF00"/>
                </a:solidFill>
                <a:latin typeface="Canela Light" pitchFamily="50" charset="0"/>
                <a:ea typeface="Arial Bold"/>
                <a:cs typeface="Arial Bold"/>
                <a:sym typeface="Arial Bold"/>
              </a:rPr>
              <a:t>Description</a:t>
            </a:r>
          </a:p>
          <a:p>
            <a:r>
              <a:rPr lang="en-US" sz="2800">
                <a:solidFill>
                  <a:srgbClr val="FFFFFF"/>
                </a:solidFill>
                <a:ea typeface="Arial"/>
                <a:cs typeface="Arial"/>
                <a:sym typeface="Arial"/>
              </a:rPr>
              <a:t>AI is used lawfully and in accordance with privacy, security and data‑handling obligations across all aspects of training delivery and support.</a:t>
            </a:r>
            <a:endParaRPr lang="en-US">
              <a:sym typeface="Arial"/>
            </a:endParaRPr>
          </a:p>
          <a:p>
            <a:pPr>
              <a:lnSpc>
                <a:spcPts val="3733"/>
              </a:lnSpc>
            </a:pPr>
            <a:endParaRPr lang="en-US" sz="2800">
              <a:solidFill>
                <a:srgbClr val="FFFFFF"/>
              </a:solidFill>
              <a:latin typeface="Canela Light" pitchFamily="50" charset="0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3FEEB-1E47-25E5-1575-E15A5F4334C7}"/>
              </a:ext>
            </a:extLst>
          </p:cNvPr>
          <p:cNvSpPr txBox="1"/>
          <p:nvPr/>
        </p:nvSpPr>
        <p:spPr>
          <a:xfrm>
            <a:off x="336098" y="412013"/>
            <a:ext cx="2250481" cy="67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CDFF00"/>
                </a:solidFill>
                <a:latin typeface="Canela Light"/>
                <a:ea typeface="Canela"/>
                <a:cs typeface="Canela"/>
                <a:sym typeface="Canela"/>
              </a:rPr>
              <a:t>Principle 3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F76FAA5-70C2-0463-43D0-FEDE668414F8}"/>
              </a:ext>
            </a:extLst>
          </p:cNvPr>
          <p:cNvSpPr/>
          <p:nvPr/>
        </p:nvSpPr>
        <p:spPr>
          <a:xfrm>
            <a:off x="2703955" y="281837"/>
            <a:ext cx="0" cy="1193800"/>
          </a:xfrm>
          <a:prstGeom prst="line">
            <a:avLst/>
          </a:prstGeom>
          <a:ln w="38100" cap="flat">
            <a:solidFill>
              <a:srgbClr val="CD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E679FDD-1482-A9EF-DDE7-F37689FDD584}"/>
              </a:ext>
            </a:extLst>
          </p:cNvPr>
          <p:cNvSpPr/>
          <p:nvPr/>
        </p:nvSpPr>
        <p:spPr>
          <a:xfrm>
            <a:off x="375200" y="5027256"/>
            <a:ext cx="719237" cy="947923"/>
          </a:xfrm>
          <a:custGeom>
            <a:avLst/>
            <a:gdLst/>
            <a:ahLst/>
            <a:cxnLst/>
            <a:rect l="l" t="t" r="r" b="b"/>
            <a:pathLst>
              <a:path w="1078855" h="1421885">
                <a:moveTo>
                  <a:pt x="0" y="0"/>
                </a:moveTo>
                <a:lnTo>
                  <a:pt x="1078856" y="0"/>
                </a:lnTo>
                <a:lnTo>
                  <a:pt x="1078856" y="1421884"/>
                </a:lnTo>
                <a:lnTo>
                  <a:pt x="0" y="14218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F7678AD-975A-9637-A1EA-5AC7EA7EF4D9}"/>
              </a:ext>
            </a:extLst>
          </p:cNvPr>
          <p:cNvSpPr/>
          <p:nvPr/>
        </p:nvSpPr>
        <p:spPr>
          <a:xfrm>
            <a:off x="336098" y="2649703"/>
            <a:ext cx="797441" cy="947923"/>
          </a:xfrm>
          <a:custGeom>
            <a:avLst/>
            <a:gdLst/>
            <a:ahLst/>
            <a:cxnLst/>
            <a:rect l="l" t="t" r="r" b="b"/>
            <a:pathLst>
              <a:path w="1196161" h="1421885">
                <a:moveTo>
                  <a:pt x="0" y="0"/>
                </a:moveTo>
                <a:lnTo>
                  <a:pt x="1196160" y="0"/>
                </a:lnTo>
                <a:lnTo>
                  <a:pt x="1196160" y="1421885"/>
                </a:lnTo>
                <a:lnTo>
                  <a:pt x="0" y="14218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EC9A65-DE59-7076-41DB-6E2781D4189D}"/>
              </a:ext>
            </a:extLst>
          </p:cNvPr>
          <p:cNvSpPr/>
          <p:nvPr/>
        </p:nvSpPr>
        <p:spPr>
          <a:xfrm rot="19942134">
            <a:off x="1986193" y="2321004"/>
            <a:ext cx="8219614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3800" b="1">
                <a:ln w="3175">
                  <a:noFill/>
                  <a:prstDash val="solid"/>
                </a:ln>
                <a:solidFill>
                  <a:schemeClr val="bg2">
                    <a:lumMod val="90000"/>
                    <a:alpha val="15000"/>
                  </a:schemeClr>
                </a:solidFill>
              </a:rPr>
              <a:t>DRAFT</a:t>
            </a:r>
            <a:endParaRPr lang="en-US" sz="13800" b="1" cap="none" spc="0">
              <a:ln w="3175">
                <a:noFill/>
                <a:prstDash val="solid"/>
              </a:ln>
              <a:solidFill>
                <a:schemeClr val="bg2">
                  <a:lumMod val="90000"/>
                  <a:alpha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6801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CBB56C-F197-61F7-9475-AED0C487C90F}"/>
              </a:ext>
            </a:extLst>
          </p:cNvPr>
          <p:cNvSpPr txBox="1"/>
          <p:nvPr/>
        </p:nvSpPr>
        <p:spPr>
          <a:xfrm>
            <a:off x="2958665" y="469163"/>
            <a:ext cx="8902095" cy="795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9"/>
              </a:lnSpc>
              <a:spcBef>
                <a:spcPct val="0"/>
              </a:spcBef>
            </a:pPr>
            <a:r>
              <a:rPr lang="en-US" sz="2650" b="1">
                <a:solidFill>
                  <a:srgbClr val="9FCCDE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AI use supports and enhances student equity, inclusivity, accessibility and wellbeing.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2F1A8-BE27-C00E-9B33-57A695E74FA5}"/>
              </a:ext>
            </a:extLst>
          </p:cNvPr>
          <p:cNvSpPr txBox="1"/>
          <p:nvPr/>
        </p:nvSpPr>
        <p:spPr>
          <a:xfrm>
            <a:off x="1358065" y="4967091"/>
            <a:ext cx="8607391" cy="90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>
                <a:solidFill>
                  <a:srgbClr val="CDFF00"/>
                </a:solidFill>
                <a:latin typeface="Canela Light" pitchFamily="50" charset="0"/>
                <a:ea typeface="Arial Bold"/>
                <a:cs typeface="Arial Bold"/>
                <a:sym typeface="Arial Bold"/>
              </a:rPr>
              <a:t>Most relevant quality area / Standards</a:t>
            </a:r>
          </a:p>
          <a:p>
            <a:pPr>
              <a:lnSpc>
                <a:spcPts val="3733"/>
              </a:lnSpc>
            </a:pPr>
            <a:r>
              <a:rPr lang="en-US" sz="2666">
                <a:solidFill>
                  <a:srgbClr val="FFFFFF"/>
                </a:solidFill>
                <a:ea typeface="Arial"/>
                <a:cs typeface="Arial"/>
                <a:sym typeface="Arial"/>
              </a:rPr>
              <a:t>Quality Area 2 – VET student support (Standards 2.2-2.6)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8A47A-3AF5-6A6C-350E-35A8A3A71004}"/>
              </a:ext>
            </a:extLst>
          </p:cNvPr>
          <p:cNvSpPr txBox="1"/>
          <p:nvPr/>
        </p:nvSpPr>
        <p:spPr>
          <a:xfrm>
            <a:off x="1358066" y="2286855"/>
            <a:ext cx="10544449" cy="18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>
                <a:solidFill>
                  <a:srgbClr val="CDFF00"/>
                </a:solidFill>
                <a:latin typeface="Canela Light" pitchFamily="50" charset="0"/>
                <a:ea typeface="Arial Bold"/>
                <a:cs typeface="Arial Bold"/>
                <a:sym typeface="Arial Bold"/>
              </a:rPr>
              <a:t>Description</a:t>
            </a:r>
          </a:p>
          <a:p>
            <a:pPr>
              <a:lnSpc>
                <a:spcPts val="3733"/>
              </a:lnSpc>
            </a:pPr>
            <a:r>
              <a:rPr lang="en-US" sz="2650">
                <a:solidFill>
                  <a:srgbClr val="FFFFFF"/>
                </a:solidFill>
                <a:ea typeface="Arial"/>
                <a:cs typeface="Arial"/>
                <a:sym typeface="Arial"/>
              </a:rPr>
              <a:t>AI supports and enhances equitable, inclusive and accessible learning experiences for all students, including those with diverse backgrounds, abilities, digital literacy levels and support needs</a:t>
            </a:r>
            <a:r>
              <a:rPr lang="en-US" sz="2650">
                <a:solidFill>
                  <a:srgbClr val="FFFFFF"/>
                </a:solidFill>
                <a:latin typeface="Canela Light" pitchFamily="50" charset="0"/>
                <a:ea typeface="Arial"/>
                <a:cs typeface="Arial"/>
                <a:sym typeface="Arial"/>
              </a:rPr>
              <a:t>.</a:t>
            </a:r>
            <a:endParaRPr lang="en-US" sz="2650">
              <a:solidFill>
                <a:srgbClr val="FFFFFF"/>
              </a:solidFill>
              <a:latin typeface="Canela Light" pitchFamily="50" charset="0"/>
              <a:ea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D9582-5C73-47D0-4001-FB71DFAA3C99}"/>
              </a:ext>
            </a:extLst>
          </p:cNvPr>
          <p:cNvSpPr txBox="1"/>
          <p:nvPr/>
        </p:nvSpPr>
        <p:spPr>
          <a:xfrm>
            <a:off x="336098" y="412013"/>
            <a:ext cx="2250481" cy="65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Principle 4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328CFB9-82B3-C422-3627-13E4FDAB91FA}"/>
              </a:ext>
            </a:extLst>
          </p:cNvPr>
          <p:cNvSpPr/>
          <p:nvPr/>
        </p:nvSpPr>
        <p:spPr>
          <a:xfrm>
            <a:off x="2703955" y="281837"/>
            <a:ext cx="0" cy="1193800"/>
          </a:xfrm>
          <a:prstGeom prst="line">
            <a:avLst/>
          </a:prstGeom>
          <a:ln w="38100" cap="flat">
            <a:solidFill>
              <a:srgbClr val="CD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2E53F9D-2101-0444-01E0-FC601AD4E23C}"/>
              </a:ext>
            </a:extLst>
          </p:cNvPr>
          <p:cNvSpPr/>
          <p:nvPr/>
        </p:nvSpPr>
        <p:spPr>
          <a:xfrm>
            <a:off x="326182" y="5024241"/>
            <a:ext cx="719237" cy="947923"/>
          </a:xfrm>
          <a:custGeom>
            <a:avLst/>
            <a:gdLst/>
            <a:ahLst/>
            <a:cxnLst/>
            <a:rect l="l" t="t" r="r" b="b"/>
            <a:pathLst>
              <a:path w="1078855" h="1421885">
                <a:moveTo>
                  <a:pt x="0" y="0"/>
                </a:moveTo>
                <a:lnTo>
                  <a:pt x="1078856" y="0"/>
                </a:lnTo>
                <a:lnTo>
                  <a:pt x="1078856" y="1421884"/>
                </a:lnTo>
                <a:lnTo>
                  <a:pt x="0" y="14218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8B43244-4450-DC7F-A493-35BC64439AF6}"/>
              </a:ext>
            </a:extLst>
          </p:cNvPr>
          <p:cNvSpPr/>
          <p:nvPr/>
        </p:nvSpPr>
        <p:spPr>
          <a:xfrm>
            <a:off x="336098" y="2649703"/>
            <a:ext cx="797441" cy="947923"/>
          </a:xfrm>
          <a:custGeom>
            <a:avLst/>
            <a:gdLst/>
            <a:ahLst/>
            <a:cxnLst/>
            <a:rect l="l" t="t" r="r" b="b"/>
            <a:pathLst>
              <a:path w="1196161" h="1421885">
                <a:moveTo>
                  <a:pt x="0" y="0"/>
                </a:moveTo>
                <a:lnTo>
                  <a:pt x="1196160" y="0"/>
                </a:lnTo>
                <a:lnTo>
                  <a:pt x="1196160" y="1421885"/>
                </a:lnTo>
                <a:lnTo>
                  <a:pt x="0" y="14218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136A2C-7B39-2051-684B-C420ADE7B162}"/>
              </a:ext>
            </a:extLst>
          </p:cNvPr>
          <p:cNvSpPr/>
          <p:nvPr/>
        </p:nvSpPr>
        <p:spPr>
          <a:xfrm rot="19942134">
            <a:off x="1986193" y="2321004"/>
            <a:ext cx="8219614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>
                <a:ln w="3175">
                  <a:noFill/>
                  <a:prstDash val="solid"/>
                </a:ln>
                <a:solidFill>
                  <a:schemeClr val="bg2">
                    <a:lumMod val="90000"/>
                    <a:alpha val="15000"/>
                  </a:schemeClr>
                </a:solidFill>
              </a:rPr>
              <a:t>DRAFT</a:t>
            </a:r>
            <a:endParaRPr lang="en-US" sz="13800" b="1" cap="none" spc="0">
              <a:ln w="3175">
                <a:noFill/>
                <a:prstDash val="solid"/>
              </a:ln>
              <a:solidFill>
                <a:schemeClr val="bg2">
                  <a:lumMod val="90000"/>
                  <a:alpha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6900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40E1C8-6CEE-C3B4-B5EF-2E0050079654}"/>
              </a:ext>
            </a:extLst>
          </p:cNvPr>
          <p:cNvSpPr/>
          <p:nvPr/>
        </p:nvSpPr>
        <p:spPr>
          <a:xfrm rot="19942134">
            <a:off x="1986193" y="2321004"/>
            <a:ext cx="8219614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>
                <a:ln w="3175">
                  <a:noFill/>
                  <a:prstDash val="solid"/>
                </a:ln>
                <a:solidFill>
                  <a:schemeClr val="bg2">
                    <a:lumMod val="90000"/>
                    <a:alpha val="15000"/>
                  </a:schemeClr>
                </a:solidFill>
              </a:rPr>
              <a:t>DRAFT</a:t>
            </a:r>
            <a:endParaRPr lang="en-US" sz="13800" b="1" cap="none" spc="0">
              <a:ln w="3175">
                <a:noFill/>
                <a:prstDash val="solid"/>
              </a:ln>
              <a:solidFill>
                <a:schemeClr val="bg2">
                  <a:lumMod val="90000"/>
                  <a:alpha val="15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17602-D555-D27C-56F9-D4F2BCABB560}"/>
              </a:ext>
            </a:extLst>
          </p:cNvPr>
          <p:cNvSpPr txBox="1"/>
          <p:nvPr/>
        </p:nvSpPr>
        <p:spPr>
          <a:xfrm>
            <a:off x="1308392" y="2367198"/>
            <a:ext cx="10605472" cy="18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>
                <a:solidFill>
                  <a:srgbClr val="CDFF00"/>
                </a:solidFill>
                <a:latin typeface="Canela Light" pitchFamily="50" charset="0"/>
                <a:ea typeface="Arial Bold"/>
                <a:cs typeface="Arial Bold"/>
                <a:sym typeface="Arial Bold"/>
              </a:rPr>
              <a:t>Description</a:t>
            </a:r>
          </a:p>
          <a:p>
            <a:pPr>
              <a:lnSpc>
                <a:spcPts val="3733"/>
              </a:lnSpc>
            </a:pPr>
            <a:r>
              <a:rPr lang="en-US" sz="2666">
                <a:solidFill>
                  <a:srgbClr val="FFFFFF"/>
                </a:solidFill>
                <a:ea typeface="Arial"/>
                <a:cs typeface="Arial"/>
                <a:sym typeface="Arial"/>
              </a:rPr>
              <a:t>AI is used deliberately and with clear purpose, strengthening the quality, integrity and industry relevance of VET delivery across training, assessment and student cohort.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48B41-86E2-1199-DF06-A186DDD8FE27}"/>
              </a:ext>
            </a:extLst>
          </p:cNvPr>
          <p:cNvSpPr txBox="1"/>
          <p:nvPr/>
        </p:nvSpPr>
        <p:spPr>
          <a:xfrm>
            <a:off x="1308392" y="4770069"/>
            <a:ext cx="10605472" cy="1382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>
                <a:solidFill>
                  <a:srgbClr val="CDFF00"/>
                </a:solidFill>
                <a:latin typeface="Canela Light" pitchFamily="50" charset="0"/>
                <a:ea typeface="Arial Bold"/>
                <a:cs typeface="Arial Bold"/>
                <a:sym typeface="Arial Bold"/>
              </a:rPr>
              <a:t>Most relevant quality area / Standards</a:t>
            </a:r>
          </a:p>
          <a:p>
            <a:pPr>
              <a:lnSpc>
                <a:spcPts val="3733"/>
              </a:lnSpc>
            </a:pPr>
            <a:r>
              <a:rPr lang="en-US" sz="2650">
                <a:solidFill>
                  <a:srgbClr val="FFFFFF"/>
                </a:solidFill>
                <a:ea typeface="Arial"/>
                <a:cs typeface="Arial"/>
                <a:sym typeface="Arial"/>
              </a:rPr>
              <a:t>Quality Area 1 - Training and Assessment (Standards 1.1, 1.2 and 1.3)</a:t>
            </a:r>
            <a:endParaRPr lang="en-US" sz="2650">
              <a:solidFill>
                <a:srgbClr val="FFFFFF"/>
              </a:solidFill>
              <a:ea typeface="Arial"/>
              <a:cs typeface="Arial"/>
            </a:endParaRPr>
          </a:p>
          <a:p>
            <a:pPr>
              <a:lnSpc>
                <a:spcPts val="3733"/>
              </a:lnSpc>
            </a:pPr>
            <a:r>
              <a:rPr lang="en-US" sz="2666">
                <a:solidFill>
                  <a:srgbClr val="FFFFFF"/>
                </a:solidFill>
                <a:ea typeface="Arial"/>
                <a:cs typeface="Arial"/>
                <a:sym typeface="Arial"/>
              </a:rPr>
              <a:t>Quality Area 2 - VET student support (Standard 2.2)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2DC17-9F1B-7057-3F5F-DAC0C4B44BEA}"/>
              </a:ext>
            </a:extLst>
          </p:cNvPr>
          <p:cNvSpPr txBox="1"/>
          <p:nvPr/>
        </p:nvSpPr>
        <p:spPr>
          <a:xfrm>
            <a:off x="3033359" y="483340"/>
            <a:ext cx="8880505" cy="790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9"/>
              </a:lnSpc>
              <a:spcBef>
                <a:spcPct val="0"/>
              </a:spcBef>
            </a:pPr>
            <a:r>
              <a:rPr lang="en-AU" sz="2500" b="1">
                <a:solidFill>
                  <a:schemeClr val="accent4"/>
                </a:solidFill>
              </a:rPr>
              <a:t>AI use aligns with training product requirements, industry expectations and the needs of the relevant student cohort</a:t>
            </a:r>
            <a:r>
              <a:rPr lang="en-AU" sz="2500" b="1">
                <a:solidFill>
                  <a:schemeClr val="accent4"/>
                </a:solidFill>
                <a:latin typeface="Canela Light" pitchFamily="50" charset="0"/>
              </a:rPr>
              <a:t>. </a:t>
            </a:r>
            <a:endParaRPr lang="en-US" sz="2500" b="1">
              <a:solidFill>
                <a:schemeClr val="accent4"/>
              </a:solidFill>
              <a:latin typeface="Canela Light" pitchFamily="50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4F281-736D-CFEB-8740-B92E0E4E16AC}"/>
              </a:ext>
            </a:extLst>
          </p:cNvPr>
          <p:cNvSpPr txBox="1"/>
          <p:nvPr/>
        </p:nvSpPr>
        <p:spPr>
          <a:xfrm>
            <a:off x="336098" y="412013"/>
            <a:ext cx="2250481" cy="652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Principle 5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55ADCD8-976F-235C-BD81-B29D25EF651E}"/>
              </a:ext>
            </a:extLst>
          </p:cNvPr>
          <p:cNvSpPr/>
          <p:nvPr/>
        </p:nvSpPr>
        <p:spPr>
          <a:xfrm>
            <a:off x="2703955" y="281837"/>
            <a:ext cx="0" cy="1193800"/>
          </a:xfrm>
          <a:prstGeom prst="line">
            <a:avLst/>
          </a:prstGeom>
          <a:ln w="38100" cap="flat">
            <a:solidFill>
              <a:srgbClr val="CD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 sz="12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87BE62F-0CE4-5C9B-0CB6-AAE9FFACBFE4}"/>
              </a:ext>
            </a:extLst>
          </p:cNvPr>
          <p:cNvSpPr/>
          <p:nvPr/>
        </p:nvSpPr>
        <p:spPr>
          <a:xfrm>
            <a:off x="326182" y="5024241"/>
            <a:ext cx="719237" cy="947923"/>
          </a:xfrm>
          <a:custGeom>
            <a:avLst/>
            <a:gdLst/>
            <a:ahLst/>
            <a:cxnLst/>
            <a:rect l="l" t="t" r="r" b="b"/>
            <a:pathLst>
              <a:path w="1078855" h="1421885">
                <a:moveTo>
                  <a:pt x="0" y="0"/>
                </a:moveTo>
                <a:lnTo>
                  <a:pt x="1078856" y="0"/>
                </a:lnTo>
                <a:lnTo>
                  <a:pt x="1078856" y="1421884"/>
                </a:lnTo>
                <a:lnTo>
                  <a:pt x="0" y="14218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34D9F70-042D-6338-B889-697D9D92AA18}"/>
              </a:ext>
            </a:extLst>
          </p:cNvPr>
          <p:cNvSpPr/>
          <p:nvPr/>
        </p:nvSpPr>
        <p:spPr>
          <a:xfrm>
            <a:off x="336098" y="2821825"/>
            <a:ext cx="797441" cy="947923"/>
          </a:xfrm>
          <a:custGeom>
            <a:avLst/>
            <a:gdLst/>
            <a:ahLst/>
            <a:cxnLst/>
            <a:rect l="l" t="t" r="r" b="b"/>
            <a:pathLst>
              <a:path w="1196161" h="1421885">
                <a:moveTo>
                  <a:pt x="0" y="0"/>
                </a:moveTo>
                <a:lnTo>
                  <a:pt x="1196160" y="0"/>
                </a:lnTo>
                <a:lnTo>
                  <a:pt x="1196160" y="1421885"/>
                </a:lnTo>
                <a:lnTo>
                  <a:pt x="0" y="14218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2757843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E7468-E6E6-7959-C4F7-E97A163B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3B6204-1609-D5D3-3869-CEDC91750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47" y="1457902"/>
            <a:ext cx="7255523" cy="3311058"/>
          </a:xfrm>
        </p:spPr>
        <p:txBody>
          <a:bodyPr>
            <a:normAutofit/>
          </a:bodyPr>
          <a:lstStyle/>
          <a:p>
            <a:r>
              <a:rPr lang="en-AU" sz="7200">
                <a:latin typeface="Canela-Light"/>
              </a:rPr>
              <a:t>Your questions answered </a:t>
            </a:r>
            <a:endParaRPr lang="en-AU" sz="720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B2747A89-A2F1-50C4-6ECC-E5AC9D5D8E88}"/>
              </a:ext>
            </a:extLst>
          </p:cNvPr>
          <p:cNvSpPr txBox="1">
            <a:spLocks/>
          </p:cNvSpPr>
          <p:nvPr/>
        </p:nvSpPr>
        <p:spPr>
          <a:xfrm>
            <a:off x="626347" y="5198300"/>
            <a:ext cx="1540656" cy="151670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>
                <a:solidFill>
                  <a:schemeClr val="accent6"/>
                </a:solidFill>
                <a:latin typeface="Canela-Light" pitchFamily="2" charset="77"/>
                <a:ea typeface="+mj-ea"/>
                <a:cs typeface="+mj-cs"/>
              </a:defRPr>
            </a:lvl1pPr>
          </a:lstStyle>
          <a:p>
            <a:r>
              <a:rPr lang="en-AU" sz="6000">
                <a:latin typeface="Canela-Light"/>
              </a:rPr>
              <a:t>AI</a:t>
            </a:r>
            <a:endParaRPr lang="en-AU" sz="6000"/>
          </a:p>
        </p:txBody>
      </p:sp>
    </p:spTree>
    <p:extLst>
      <p:ext uri="{BB962C8B-B14F-4D97-AF65-F5344CB8AC3E}">
        <p14:creationId xmlns:p14="http://schemas.microsoft.com/office/powerpoint/2010/main" val="2711221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743E6-14D3-DCE4-C07F-161DA7594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198683-A859-0CC7-DC03-0208AA2F1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901" y="2102435"/>
            <a:ext cx="6049887" cy="2438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AU" sz="4000">
                <a:latin typeface="+mn-lt"/>
              </a:rPr>
              <a:t>Q1 – What are RTOs’ responsibilities for AI governance frameworks?</a:t>
            </a:r>
          </a:p>
        </p:txBody>
      </p:sp>
    </p:spTree>
    <p:extLst>
      <p:ext uri="{BB962C8B-B14F-4D97-AF65-F5344CB8AC3E}">
        <p14:creationId xmlns:p14="http://schemas.microsoft.com/office/powerpoint/2010/main" val="29416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1930C-0E6C-9A9F-F761-E86929445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F52BD62-649E-F5B3-5BED-963C2E18FFA6}"/>
              </a:ext>
            </a:extLst>
          </p:cNvPr>
          <p:cNvSpPr txBox="1">
            <a:spLocks/>
          </p:cNvSpPr>
          <p:nvPr/>
        </p:nvSpPr>
        <p:spPr>
          <a:xfrm>
            <a:off x="778488" y="420589"/>
            <a:ext cx="7947025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Canela Light"/>
              </a:rPr>
              <a:t>Ask us 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FAF32-226E-8820-66D5-A2926B3B7B00}"/>
              </a:ext>
            </a:extLst>
          </p:cNvPr>
          <p:cNvSpPr txBox="1"/>
          <p:nvPr/>
        </p:nvSpPr>
        <p:spPr>
          <a:xfrm>
            <a:off x="889000" y="1839889"/>
            <a:ext cx="10312400" cy="42627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21995" lvl="1" indent="-721995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We have received over </a:t>
            </a:r>
            <a:r>
              <a:rPr lang="en-AU" sz="2800" b="1" dirty="0">
                <a:solidFill>
                  <a:srgbClr val="FFFFFF"/>
                </a:solidFill>
              </a:rPr>
              <a:t>120</a:t>
            </a:r>
            <a:r>
              <a:rPr lang="en-AU" sz="2800" dirty="0">
                <a:solidFill>
                  <a:srgbClr val="FFFFFF"/>
                </a:solidFill>
              </a:rPr>
              <a:t> pre-submitted questions through the webinar registration process</a:t>
            </a:r>
            <a:endParaRPr lang="en-US" sz="2800" dirty="0"/>
          </a:p>
          <a:p>
            <a:pPr marL="721995" lvl="1" indent="-721995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2800" b="1" dirty="0">
                <a:solidFill>
                  <a:srgbClr val="FFFFFF"/>
                </a:solidFill>
              </a:rPr>
              <a:t>750</a:t>
            </a:r>
            <a:r>
              <a:rPr lang="en-AU" sz="2800" dirty="0">
                <a:solidFill>
                  <a:srgbClr val="FFFFFF"/>
                </a:solidFill>
              </a:rPr>
              <a:t>+ questions through the workshops</a:t>
            </a:r>
          </a:p>
          <a:p>
            <a:pPr marL="721995" lvl="1" indent="-721995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2800" dirty="0">
                <a:solidFill>
                  <a:srgbClr val="FFFFFF"/>
                </a:solidFill>
              </a:rPr>
              <a:t>For today, use the live-stream ‘question’ function</a:t>
            </a:r>
          </a:p>
          <a:p>
            <a:pPr marL="721995" lvl="1" indent="-721995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endParaRPr lang="en-AU" sz="2800" dirty="0">
              <a:solidFill>
                <a:srgbClr val="FFFFFF"/>
              </a:solidFill>
            </a:endParaRPr>
          </a:p>
          <a:p>
            <a:pPr algn="ctr">
              <a:spcBef>
                <a:spcPts val="1800"/>
              </a:spcBef>
              <a:spcAft>
                <a:spcPts val="1000"/>
              </a:spcAft>
              <a:buClr>
                <a:srgbClr val="CDFF00"/>
              </a:buClr>
            </a:pPr>
            <a:r>
              <a:rPr lang="en-GB" sz="2800" dirty="0">
                <a:solidFill>
                  <a:srgbClr val="CDFF00"/>
                </a:solidFill>
              </a:rPr>
              <a:t>Today’s slides and recording, along with the workshop slides, will be available on our website</a:t>
            </a:r>
          </a:p>
        </p:txBody>
      </p:sp>
    </p:spTree>
    <p:extLst>
      <p:ext uri="{BB962C8B-B14F-4D97-AF65-F5344CB8AC3E}">
        <p14:creationId xmlns:p14="http://schemas.microsoft.com/office/powerpoint/2010/main" val="4006202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D20951-B448-E114-1F9C-B1E527BE8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B10B82-AE62-444B-A99A-9675ED967F81}"/>
              </a:ext>
            </a:extLst>
          </p:cNvPr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0526C37-E066-C07C-865B-214B6B5E11F7}"/>
                </a:ext>
              </a:extLst>
            </p:cNvPr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A8F8E7A4-B35F-B508-39E5-435C015F9ADB}"/>
                  </a:ext>
                </a:extLst>
              </p:cNvPr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13C370CF-4F4F-B870-3F61-77C3B5FD4F06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8A54333-3689-30B7-96E1-D4A788120F39}"/>
                </a:ext>
              </a:extLst>
            </p:cNvPr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0EDB1B0D-10D8-F7F7-27E9-E2E64DD2BEF5}"/>
                  </a:ext>
                </a:extLst>
              </p:cNvPr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3B52EB4F-B546-D3FA-2A32-5E093AF013BF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34F32325-53F9-121D-55DA-A6896CCF29E8}"/>
              </a:ext>
            </a:extLst>
          </p:cNvPr>
          <p:cNvSpPr/>
          <p:nvPr/>
        </p:nvSpPr>
        <p:spPr>
          <a:xfrm>
            <a:off x="2493560" y="274175"/>
            <a:ext cx="9698441" cy="1535587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9E54257-9E40-3A49-B6CA-DB2BBF8E9E7D}"/>
              </a:ext>
            </a:extLst>
          </p:cNvPr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23CB7-2E9F-282D-9484-5E2420C5796C}"/>
              </a:ext>
            </a:extLst>
          </p:cNvPr>
          <p:cNvSpPr txBox="1"/>
          <p:nvPr/>
        </p:nvSpPr>
        <p:spPr>
          <a:xfrm>
            <a:off x="3056111" y="441982"/>
            <a:ext cx="8677275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800" b="1">
                <a:solidFill>
                  <a:schemeClr val="accent4"/>
                </a:solidFill>
              </a:rPr>
              <a:t>Q1 – What are RTOs’ responsibilities for AI governance frameworks?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AF717BE-FF93-EFE1-D7D6-E8FF0B1F3D0F}"/>
              </a:ext>
            </a:extLst>
          </p:cNvPr>
          <p:cNvSpPr txBox="1">
            <a:spLocks/>
          </p:cNvSpPr>
          <p:nvPr/>
        </p:nvSpPr>
        <p:spPr>
          <a:xfrm>
            <a:off x="0" y="3098577"/>
            <a:ext cx="11943470" cy="22775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91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800">
                <a:solidFill>
                  <a:srgbClr val="FFFFFF"/>
                </a:solidFill>
                <a:cs typeface="Segoe UI"/>
              </a:rPr>
              <a:t>AI must be governed well</a:t>
            </a:r>
          </a:p>
          <a:p>
            <a:pPr marL="11791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800">
                <a:solidFill>
                  <a:srgbClr val="FFFFFF"/>
                </a:solidFill>
                <a:cs typeface="Segoe UI"/>
              </a:rPr>
              <a:t>If you’re using AI, integrate it purposefully into your existing systems, policies and controls</a:t>
            </a:r>
          </a:p>
          <a:p>
            <a:pPr marL="11791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800">
                <a:solidFill>
                  <a:srgbClr val="FFFFFF"/>
                </a:solidFill>
                <a:cs typeface="Segoe UI"/>
              </a:rPr>
              <a:t>Remember that the AI Principles map to the Standards</a:t>
            </a:r>
          </a:p>
        </p:txBody>
      </p:sp>
    </p:spTree>
    <p:extLst>
      <p:ext uri="{BB962C8B-B14F-4D97-AF65-F5344CB8AC3E}">
        <p14:creationId xmlns:p14="http://schemas.microsoft.com/office/powerpoint/2010/main" val="1611341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76DDB-03CA-C03C-C7E1-9DEE0DB0E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1C4276-48E3-7A32-14C4-C51525EB1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901" y="2102435"/>
            <a:ext cx="6036440" cy="2438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AU" sz="4000">
                <a:latin typeface="+mn-lt"/>
              </a:rPr>
              <a:t>Q2 – What capability do trainers / assessors need to manage AI 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3059178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A4C912-ECAC-A55D-BE11-2BA1B1984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112913-1AD1-0D19-75E9-D3088E337633}"/>
              </a:ext>
            </a:extLst>
          </p:cNvPr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9ACAFC2-E073-4E5F-14D2-B8B34E7781E8}"/>
                </a:ext>
              </a:extLst>
            </p:cNvPr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DFCEEA65-6ACD-D7BD-3D37-8C5B8E42856B}"/>
                  </a:ext>
                </a:extLst>
              </p:cNvPr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F5DB2629-9E1F-B533-D522-968ECB91158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B68475C-D564-B2DD-6C62-F595F0CAB162}"/>
                </a:ext>
              </a:extLst>
            </p:cNvPr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58A63F5C-C62E-62EF-A98E-D8EFBB183F0A}"/>
                  </a:ext>
                </a:extLst>
              </p:cNvPr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85598D83-200C-0D9F-3922-3F826F7A5CE9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98088E3-E2CE-B1BD-1D8F-9298D22C20CA}"/>
              </a:ext>
            </a:extLst>
          </p:cNvPr>
          <p:cNvSpPr/>
          <p:nvPr/>
        </p:nvSpPr>
        <p:spPr>
          <a:xfrm>
            <a:off x="2493560" y="274175"/>
            <a:ext cx="9698441" cy="1535587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C3A7F68-325D-E97D-F374-769A59009E79}"/>
              </a:ext>
            </a:extLst>
          </p:cNvPr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5D4F8-2BA0-562C-3C45-BCC2C21C5B22}"/>
              </a:ext>
            </a:extLst>
          </p:cNvPr>
          <p:cNvSpPr txBox="1"/>
          <p:nvPr/>
        </p:nvSpPr>
        <p:spPr>
          <a:xfrm>
            <a:off x="3056111" y="441982"/>
            <a:ext cx="8677275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800" b="1">
                <a:solidFill>
                  <a:schemeClr val="accent4"/>
                </a:solidFill>
              </a:rPr>
              <a:t>Q2 – What capability do trainers/assessors need to manage AI in the classroom?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EE541C6-F533-0C2B-9DC4-A920DA894EFE}"/>
              </a:ext>
            </a:extLst>
          </p:cNvPr>
          <p:cNvSpPr txBox="1">
            <a:spLocks/>
          </p:cNvSpPr>
          <p:nvPr/>
        </p:nvSpPr>
        <p:spPr>
          <a:xfrm>
            <a:off x="493978" y="2169929"/>
            <a:ext cx="11517158" cy="39395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19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500">
                <a:solidFill>
                  <a:srgbClr val="FFFFFF"/>
                </a:solidFill>
              </a:rPr>
              <a:t>Understand AI capabilities, limitations and bias</a:t>
            </a:r>
          </a:p>
          <a:p>
            <a:pPr marL="7219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500">
                <a:solidFill>
                  <a:srgbClr val="FFFFFF"/>
                </a:solidFill>
              </a:rPr>
              <a:t>Maintain academic integrity</a:t>
            </a:r>
          </a:p>
          <a:p>
            <a:pPr marL="7219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500">
                <a:solidFill>
                  <a:srgbClr val="FFFFFF"/>
                </a:solidFill>
              </a:rPr>
              <a:t>Apply professional judgement and ethics – what are your trainers and assessors allowed to use AI for, and what are they not allowed to use it for?</a:t>
            </a:r>
          </a:p>
          <a:p>
            <a:pPr marL="1179195" lvl="2" indent="-721995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500" i="1">
                <a:solidFill>
                  <a:srgbClr val="FFFFFF"/>
                </a:solidFill>
              </a:rPr>
              <a:t>Remember that AI must not make assessment judgements!</a:t>
            </a:r>
          </a:p>
          <a:p>
            <a:pPr marL="7219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500">
                <a:solidFill>
                  <a:srgbClr val="FFFFFF"/>
                </a:solidFill>
              </a:rPr>
              <a:t>Support students to use AI responsibly and set expectations for AI use</a:t>
            </a:r>
          </a:p>
          <a:p>
            <a:pPr marL="7219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500">
                <a:solidFill>
                  <a:srgbClr val="FFFFFF"/>
                </a:solidFill>
              </a:rPr>
              <a:t>Engage in ongoing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314211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CA24FC-A65D-0B7C-F522-E96F68DD98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901" y="2102435"/>
            <a:ext cx="5754052" cy="2438400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</a:pPr>
            <a:r>
              <a:rPr lang="en-AU" sz="4000">
                <a:latin typeface="+mn-lt"/>
              </a:rPr>
              <a:t>Q3 – Does ASQA have internal AI policies and what are the potential impacts on RTOs?</a:t>
            </a:r>
          </a:p>
        </p:txBody>
      </p:sp>
    </p:spTree>
    <p:extLst>
      <p:ext uri="{BB962C8B-B14F-4D97-AF65-F5344CB8AC3E}">
        <p14:creationId xmlns:p14="http://schemas.microsoft.com/office/powerpoint/2010/main" val="1326603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D57493-2311-8BE3-8612-B1C3D452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ECFE7C5-24AB-120B-1137-A9370196B3B0}"/>
              </a:ext>
            </a:extLst>
          </p:cNvPr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4AAE787-3DD1-110F-53F3-2741E44E7C64}"/>
                </a:ext>
              </a:extLst>
            </p:cNvPr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2BD5F3C8-0EB0-D598-D201-F8F8ABF6F950}"/>
                  </a:ext>
                </a:extLst>
              </p:cNvPr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4E2FB073-D94B-7F7B-8A4D-65C3BAEBCA07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E0CE87B-E8F7-190E-D17A-F7D807A6DB00}"/>
                </a:ext>
              </a:extLst>
            </p:cNvPr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8252397-8234-A53F-C1E0-A430D435E897}"/>
                  </a:ext>
                </a:extLst>
              </p:cNvPr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D3945B2F-6C4E-E048-62E2-59261F97A739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869C0C7C-5454-98F4-8F08-47AF6F10A9DA}"/>
              </a:ext>
            </a:extLst>
          </p:cNvPr>
          <p:cNvSpPr/>
          <p:nvPr/>
        </p:nvSpPr>
        <p:spPr>
          <a:xfrm>
            <a:off x="2493560" y="274175"/>
            <a:ext cx="9698441" cy="1535587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FD2799A-3F1B-2FAC-EE27-DD232FF952ED}"/>
              </a:ext>
            </a:extLst>
          </p:cNvPr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77A327-919F-B8B5-DAD7-30666E3A7B1E}"/>
              </a:ext>
            </a:extLst>
          </p:cNvPr>
          <p:cNvSpPr txBox="1"/>
          <p:nvPr/>
        </p:nvSpPr>
        <p:spPr>
          <a:xfrm>
            <a:off x="3056111" y="441982"/>
            <a:ext cx="8677275" cy="107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800" b="1">
                <a:solidFill>
                  <a:schemeClr val="accent4"/>
                </a:solidFill>
              </a:rPr>
              <a:t>Q3 – Does ASQA have internal AI policies and what are the potential impacts on RTOs?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2F6D151-42D6-EE6D-AC4C-361244C028EB}"/>
              </a:ext>
            </a:extLst>
          </p:cNvPr>
          <p:cNvSpPr txBox="1">
            <a:spLocks/>
          </p:cNvSpPr>
          <p:nvPr/>
        </p:nvSpPr>
        <p:spPr>
          <a:xfrm>
            <a:off x="220225" y="2859371"/>
            <a:ext cx="11513161" cy="25083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91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800">
                <a:solidFill>
                  <a:srgbClr val="FFFFFF"/>
                </a:solidFill>
                <a:cs typeface="Segoe UI"/>
              </a:rPr>
              <a:t>AI Transparency Statement </a:t>
            </a:r>
          </a:p>
          <a:p>
            <a:pPr marL="1657350" lvl="3" indent="-285750">
              <a:spcAft>
                <a:spcPts val="18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AU" sz="2800">
                <a:solidFill>
                  <a:srgbClr val="FFFFFF"/>
                </a:solidFill>
                <a:cs typeface="Segoe UI"/>
              </a:rPr>
              <a:t>AI use lifts quality and effectiveness </a:t>
            </a:r>
          </a:p>
          <a:p>
            <a:pPr marL="1657350" lvl="3" indent="-285750">
              <a:spcAft>
                <a:spcPts val="1800"/>
              </a:spcAft>
              <a:buClr>
                <a:srgbClr val="CDFF00"/>
              </a:buClr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en-AU" sz="2800">
                <a:solidFill>
                  <a:srgbClr val="FFFFFF"/>
                </a:solidFill>
                <a:cs typeface="Segoe UI"/>
              </a:rPr>
              <a:t>Focuses on ethics, safety and public trust </a:t>
            </a:r>
          </a:p>
          <a:p>
            <a:pPr marL="1179195" lvl="1" indent="-721995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800">
                <a:solidFill>
                  <a:srgbClr val="FFFFFF"/>
                </a:solidFill>
                <a:cs typeface="Segoe UI"/>
              </a:rPr>
              <a:t>All decisions and regulatory actions are made by humans</a:t>
            </a:r>
          </a:p>
        </p:txBody>
      </p:sp>
    </p:spTree>
    <p:extLst>
      <p:ext uri="{BB962C8B-B14F-4D97-AF65-F5344CB8AC3E}">
        <p14:creationId xmlns:p14="http://schemas.microsoft.com/office/powerpoint/2010/main" val="2981692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E6635-AC92-2BBA-7BEB-4FEFF2A6C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4E5E43-9528-945F-251C-5C626A75E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47" y="1457902"/>
            <a:ext cx="7255523" cy="3311058"/>
          </a:xfrm>
        </p:spPr>
        <p:txBody>
          <a:bodyPr>
            <a:normAutofit/>
          </a:bodyPr>
          <a:lstStyle/>
          <a:p>
            <a:r>
              <a:rPr lang="en-AU" sz="7200">
                <a:latin typeface="Canela-Light"/>
              </a:rPr>
              <a:t>Your questions answered </a:t>
            </a:r>
            <a:endParaRPr lang="en-AU" sz="720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CCD8B142-6F28-894D-BAF7-F4A4B2540D2E}"/>
              </a:ext>
            </a:extLst>
          </p:cNvPr>
          <p:cNvSpPr txBox="1">
            <a:spLocks/>
          </p:cNvSpPr>
          <p:nvPr/>
        </p:nvSpPr>
        <p:spPr>
          <a:xfrm>
            <a:off x="626346" y="5198300"/>
            <a:ext cx="2830837" cy="151670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0" i="0" kern="1200">
                <a:solidFill>
                  <a:schemeClr val="accent6"/>
                </a:solidFill>
                <a:latin typeface="Canela-Light" pitchFamily="2" charset="77"/>
                <a:ea typeface="+mj-ea"/>
                <a:cs typeface="+mj-cs"/>
              </a:defRPr>
            </a:lvl1pPr>
          </a:lstStyle>
          <a:p>
            <a:r>
              <a:rPr lang="en-AU" sz="6000">
                <a:latin typeface="Canela-Light"/>
              </a:rPr>
              <a:t>General</a:t>
            </a:r>
            <a:endParaRPr lang="en-AU" sz="6000"/>
          </a:p>
        </p:txBody>
      </p:sp>
    </p:spTree>
    <p:extLst>
      <p:ext uri="{BB962C8B-B14F-4D97-AF65-F5344CB8AC3E}">
        <p14:creationId xmlns:p14="http://schemas.microsoft.com/office/powerpoint/2010/main" val="2441360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395CE-20BA-EC6E-F268-12E81E14C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222B3A-5CF3-E0CF-664F-2EED65A3F3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8559" y="1823695"/>
            <a:ext cx="6646116" cy="321061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AU" sz="4000">
                <a:latin typeface="+mn-lt"/>
              </a:rPr>
              <a:t>Q1 – When can we expect to be audited? Is it only on renewal?</a:t>
            </a:r>
          </a:p>
        </p:txBody>
      </p:sp>
    </p:spTree>
    <p:extLst>
      <p:ext uri="{BB962C8B-B14F-4D97-AF65-F5344CB8AC3E}">
        <p14:creationId xmlns:p14="http://schemas.microsoft.com/office/powerpoint/2010/main" val="2073980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B625B-7B9A-4267-2843-59AD16762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30137AD-104D-E58B-96E2-5BEB061D493E}"/>
              </a:ext>
            </a:extLst>
          </p:cNvPr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E1B03D4-4108-10A0-953C-CDFC10EEED20}"/>
                </a:ext>
              </a:extLst>
            </p:cNvPr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2E1A07E8-B5AF-5F92-9CF8-0EFADA0ACFEB}"/>
                  </a:ext>
                </a:extLst>
              </p:cNvPr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0FFB43D9-5CDE-DE41-BC1E-9CA319A43274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FE5FB34-B051-21A3-0F18-7CDC19594C7B}"/>
                </a:ext>
              </a:extLst>
            </p:cNvPr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764F768-E2BC-7A7D-F20D-6BF05014C2E5}"/>
                  </a:ext>
                </a:extLst>
              </p:cNvPr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A2329A0F-3568-F783-C865-4109FB49ADD5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FB8967F8-DEB0-3675-BA18-34A7D0BFEB98}"/>
              </a:ext>
            </a:extLst>
          </p:cNvPr>
          <p:cNvSpPr/>
          <p:nvPr/>
        </p:nvSpPr>
        <p:spPr>
          <a:xfrm>
            <a:off x="2493560" y="274175"/>
            <a:ext cx="9698441" cy="1535587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ED7DA23-9B8B-B44F-BB99-179112AB7864}"/>
              </a:ext>
            </a:extLst>
          </p:cNvPr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15CC-3D33-A779-20F0-35D9F37B650D}"/>
              </a:ext>
            </a:extLst>
          </p:cNvPr>
          <p:cNvSpPr txBox="1"/>
          <p:nvPr/>
        </p:nvSpPr>
        <p:spPr>
          <a:xfrm>
            <a:off x="3161171" y="530890"/>
            <a:ext cx="8363217" cy="1008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600" b="1">
                <a:solidFill>
                  <a:schemeClr val="accent4"/>
                </a:solidFill>
              </a:rPr>
              <a:t>Q1 – When can we expect to be audited? Is it only on renewal?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92E30C6-D0B9-AF23-A0D6-9DCE14A2FD40}"/>
              </a:ext>
            </a:extLst>
          </p:cNvPr>
          <p:cNvSpPr txBox="1">
            <a:spLocks/>
          </p:cNvSpPr>
          <p:nvPr/>
        </p:nvSpPr>
        <p:spPr>
          <a:xfrm>
            <a:off x="379678" y="1789352"/>
            <a:ext cx="10377222" cy="44781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19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3000">
                <a:solidFill>
                  <a:srgbClr val="FFFFFF"/>
                </a:solidFill>
              </a:rPr>
              <a:t>Can occur at any time, not just renewal</a:t>
            </a:r>
          </a:p>
          <a:p>
            <a:pPr marL="7219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3000">
                <a:solidFill>
                  <a:srgbClr val="FFFFFF"/>
                </a:solidFill>
              </a:rPr>
              <a:t>Risk-based</a:t>
            </a:r>
          </a:p>
          <a:p>
            <a:pPr marL="1179195" lvl="2" indent="-721995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3000">
                <a:solidFill>
                  <a:srgbClr val="FFFFFF"/>
                </a:solidFill>
              </a:rPr>
              <a:t>Triggers can include time since last performance assessment, regulatory risk priorities, complaints/tip-offs, data, compliance history, organisational changes</a:t>
            </a:r>
          </a:p>
          <a:p>
            <a:pPr marL="7219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3000">
                <a:solidFill>
                  <a:srgbClr val="FFFFFF"/>
                </a:solidFill>
              </a:rPr>
              <a:t>May or may not include site visits (which can be announced or unannounced)</a:t>
            </a:r>
          </a:p>
        </p:txBody>
      </p:sp>
    </p:spTree>
    <p:extLst>
      <p:ext uri="{BB962C8B-B14F-4D97-AF65-F5344CB8AC3E}">
        <p14:creationId xmlns:p14="http://schemas.microsoft.com/office/powerpoint/2010/main" val="2503620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231D8-1594-EA2E-BEF8-AF29037C4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DA085C-11CD-0C00-205C-37724E60A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6043" y="1491629"/>
            <a:ext cx="5842044" cy="4080387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AU" sz="4000">
                <a:latin typeface="+mn-lt"/>
              </a:rPr>
              <a:t>Q2 – How is ASQA monitoring third party providers?</a:t>
            </a:r>
          </a:p>
        </p:txBody>
      </p:sp>
    </p:spTree>
    <p:extLst>
      <p:ext uri="{BB962C8B-B14F-4D97-AF65-F5344CB8AC3E}">
        <p14:creationId xmlns:p14="http://schemas.microsoft.com/office/powerpoint/2010/main" val="3833600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CFBEB-8A59-780E-6F46-334C11C68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218481E-85CA-1321-3A74-BCD5F65337F1}"/>
              </a:ext>
            </a:extLst>
          </p:cNvPr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6334444D-F0B9-E7E1-9279-A867828A88DB}"/>
                </a:ext>
              </a:extLst>
            </p:cNvPr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6E6C16DD-92BF-11DE-0A5D-1FDB616F760D}"/>
                  </a:ext>
                </a:extLst>
              </p:cNvPr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8279E17A-EE09-0788-D9F2-C21B9ED99B09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D6D87B9-A8A4-0BF1-B193-93AF913F437E}"/>
                </a:ext>
              </a:extLst>
            </p:cNvPr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F61121A-5974-B0EE-627E-6C0091E5C787}"/>
                  </a:ext>
                </a:extLst>
              </p:cNvPr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71CD9910-2A00-7A8A-20D5-48A6CCB41919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63AF249B-3B1E-0069-31E5-B9BBDC20DC10}"/>
              </a:ext>
            </a:extLst>
          </p:cNvPr>
          <p:cNvSpPr/>
          <p:nvPr/>
        </p:nvSpPr>
        <p:spPr>
          <a:xfrm>
            <a:off x="2493560" y="274175"/>
            <a:ext cx="9698441" cy="1535587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F61FD7B-6E04-E9EB-0D3A-97DF142F293D}"/>
              </a:ext>
            </a:extLst>
          </p:cNvPr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E70FB-6307-8CCD-2730-B001DF2CB801}"/>
              </a:ext>
            </a:extLst>
          </p:cNvPr>
          <p:cNvSpPr txBox="1"/>
          <p:nvPr/>
        </p:nvSpPr>
        <p:spPr>
          <a:xfrm>
            <a:off x="2869962" y="670538"/>
            <a:ext cx="8945636" cy="545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700" b="1">
                <a:solidFill>
                  <a:schemeClr val="accent4"/>
                </a:solidFill>
              </a:rPr>
              <a:t>Q2 – How is ASQA monitoring third party providers?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3D6DE18-3CC9-72F6-0559-F2316B0247FF}"/>
              </a:ext>
            </a:extLst>
          </p:cNvPr>
          <p:cNvSpPr txBox="1">
            <a:spLocks/>
          </p:cNvSpPr>
          <p:nvPr/>
        </p:nvSpPr>
        <p:spPr>
          <a:xfrm>
            <a:off x="379678" y="2674207"/>
            <a:ext cx="10339122" cy="27084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19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800">
                <a:solidFill>
                  <a:srgbClr val="FFFFFF"/>
                </a:solidFill>
              </a:rPr>
              <a:t>RTOs are responsible and accountable for their third parties</a:t>
            </a:r>
          </a:p>
          <a:p>
            <a:pPr marL="7219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800">
                <a:solidFill>
                  <a:srgbClr val="FFFFFF"/>
                </a:solidFill>
              </a:rPr>
              <a:t>RTOs must report all third party arrangements to ASQA</a:t>
            </a:r>
          </a:p>
          <a:p>
            <a:pPr marL="721995" lvl="1" indent="-721995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800">
                <a:solidFill>
                  <a:srgbClr val="FFFFFF"/>
                </a:solidFill>
              </a:rPr>
              <a:t>If you have third party arrangements, you must have capacity to monitor their compliance</a:t>
            </a:r>
          </a:p>
        </p:txBody>
      </p:sp>
    </p:spTree>
    <p:extLst>
      <p:ext uri="{BB962C8B-B14F-4D97-AF65-F5344CB8AC3E}">
        <p14:creationId xmlns:p14="http://schemas.microsoft.com/office/powerpoint/2010/main" val="125287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20C06-3E72-0419-04A8-F755F5E3B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80AB9A-9F54-6D9F-535F-54E2BB684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latin typeface="Canela-Light"/>
              </a:rPr>
              <a:t>Our revised regulatory approach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32000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C6386-E600-4DAD-8D5B-1126CB235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5DC40E-683F-0384-DB18-82887B984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846" y="1206500"/>
            <a:ext cx="6729437" cy="4445000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AU" sz="4000">
                <a:latin typeface="+mn-lt"/>
              </a:rPr>
              <a:t>Q3 –With the removal of the validation cycle under the 2025 Standards, how does ASQA define a “sufficient” approach to validation? </a:t>
            </a:r>
          </a:p>
        </p:txBody>
      </p:sp>
    </p:spTree>
    <p:extLst>
      <p:ext uri="{BB962C8B-B14F-4D97-AF65-F5344CB8AC3E}">
        <p14:creationId xmlns:p14="http://schemas.microsoft.com/office/powerpoint/2010/main" val="301382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7152A-6C98-B992-7A97-194BA5A1E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73CE01C-8131-1ED9-9668-62732A2ABD2D}"/>
              </a:ext>
            </a:extLst>
          </p:cNvPr>
          <p:cNvSpPr txBox="1">
            <a:spLocks/>
          </p:cNvSpPr>
          <p:nvPr/>
        </p:nvSpPr>
        <p:spPr>
          <a:xfrm>
            <a:off x="379678" y="2626955"/>
            <a:ext cx="11191453" cy="33239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3"/>
              </a:buBlip>
              <a:tabLst>
                <a:tab pos="360000" algn="l"/>
              </a:tabLst>
            </a:pPr>
            <a:r>
              <a:rPr lang="en-AU" sz="3000">
                <a:solidFill>
                  <a:srgbClr val="FFFFFF"/>
                </a:solidFill>
              </a:rPr>
              <a:t>No prescribed schedule – you need to decide what is sufficient for your context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3"/>
              </a:buBlip>
              <a:tabLst>
                <a:tab pos="360000" algn="l"/>
              </a:tabLst>
            </a:pPr>
            <a:r>
              <a:rPr lang="en-AU" sz="3000">
                <a:solidFill>
                  <a:srgbClr val="FFFFFF"/>
                </a:solidFill>
              </a:rPr>
              <a:t>Focus on outcomes – demonstrate assessment is valid, consistent and adequate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3"/>
              </a:buBlip>
              <a:tabLst>
                <a:tab pos="360000" algn="l"/>
              </a:tabLst>
            </a:pPr>
            <a:r>
              <a:rPr lang="en-AU" sz="3000">
                <a:solidFill>
                  <a:srgbClr val="FFFFFF"/>
                </a:solidFill>
              </a:rPr>
              <a:t>Provide clear evidence – show what was reviewed, why, and how improvements were made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A24261C-58F2-3D84-0D96-3910EA129CC2}"/>
              </a:ext>
            </a:extLst>
          </p:cNvPr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BE5410E9-C8CF-E1F9-D67D-3D4F4095EBA8}"/>
                </a:ext>
              </a:extLst>
            </p:cNvPr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00FC685C-8FA5-D15A-AAE9-EB8166405DF6}"/>
                  </a:ext>
                </a:extLst>
              </p:cNvPr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5282455F-0123-0235-EB72-9C2333A1D9B6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09E1EBE-247E-FA97-6E04-FDC619D80A2A}"/>
                </a:ext>
              </a:extLst>
            </p:cNvPr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21D84D8-3DFC-B481-8945-BCC8AE185FDC}"/>
                  </a:ext>
                </a:extLst>
              </p:cNvPr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B75E13AE-5C5C-81E6-8520-F56C5B6F25C3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3064A952-668E-89BA-7F42-810ED966407F}"/>
              </a:ext>
            </a:extLst>
          </p:cNvPr>
          <p:cNvSpPr/>
          <p:nvPr/>
        </p:nvSpPr>
        <p:spPr>
          <a:xfrm>
            <a:off x="2493558" y="274175"/>
            <a:ext cx="9698441" cy="1535587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7A056A2-A9F0-489F-C936-BB8CD774BBC2}"/>
              </a:ext>
            </a:extLst>
          </p:cNvPr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E90C9-801B-4083-9D23-385881AB9245}"/>
              </a:ext>
            </a:extLst>
          </p:cNvPr>
          <p:cNvSpPr txBox="1"/>
          <p:nvPr/>
        </p:nvSpPr>
        <p:spPr>
          <a:xfrm>
            <a:off x="3213699" y="405094"/>
            <a:ext cx="8258157" cy="1273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AU" sz="2200" b="1">
                <a:solidFill>
                  <a:schemeClr val="accent4"/>
                </a:solidFill>
              </a:rPr>
              <a:t>Q3 – With the removal of the validation cycle under the 2025 Standards, how does ASQA define a “sufficient” approach to validation? </a:t>
            </a:r>
          </a:p>
        </p:txBody>
      </p:sp>
    </p:spTree>
    <p:extLst>
      <p:ext uri="{BB962C8B-B14F-4D97-AF65-F5344CB8AC3E}">
        <p14:creationId xmlns:p14="http://schemas.microsoft.com/office/powerpoint/2010/main" val="3646292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AB451-4E91-9548-5146-D22235A56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5E9A76-8378-1F84-2579-F7E52CA9C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787" y="1077686"/>
            <a:ext cx="6355346" cy="4702628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AU" sz="3400">
                <a:latin typeface="+mn-lt"/>
              </a:rPr>
              <a:t>Q4 – When should a ‘compliance risk’ be reported as a material change versus as non‑compliance in the Annual Declaration on Compliance?</a:t>
            </a:r>
            <a:endParaRPr lang="en-US" sz="3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27807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2493560" y="274175"/>
            <a:ext cx="9698441" cy="1859425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/>
          </a:p>
        </p:txBody>
      </p:sp>
      <p:sp>
        <p:nvSpPr>
          <p:cNvPr id="10" name="TextBox 10"/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5D363-151C-F957-90F0-5D020D029DF4}"/>
              </a:ext>
            </a:extLst>
          </p:cNvPr>
          <p:cNvSpPr txBox="1"/>
          <p:nvPr/>
        </p:nvSpPr>
        <p:spPr>
          <a:xfrm>
            <a:off x="3056111" y="441982"/>
            <a:ext cx="8465329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AU" sz="2400" b="1">
                <a:solidFill>
                  <a:schemeClr val="accent4"/>
                </a:solidFill>
              </a:rPr>
              <a:t>Q4– When should  a ‘compliance risk’ be reported as a material change versus as non‑compliance in the Annual Declaration on Compliance?</a:t>
            </a:r>
            <a:endParaRPr lang="en-US" sz="2400" b="1">
              <a:solidFill>
                <a:schemeClr val="accent4"/>
              </a:solidFill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E9CC524-DF90-0629-916A-663011C4DCFA}"/>
              </a:ext>
            </a:extLst>
          </p:cNvPr>
          <p:cNvSpPr txBox="1">
            <a:spLocks/>
          </p:cNvSpPr>
          <p:nvPr/>
        </p:nvSpPr>
        <p:spPr>
          <a:xfrm>
            <a:off x="653543" y="2044031"/>
            <a:ext cx="11191453" cy="44165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Aft>
                <a:spcPts val="1800"/>
              </a:spcAft>
              <a:buClr>
                <a:srgbClr val="CDFF00"/>
              </a:buClr>
              <a:tabLst>
                <a:tab pos="360000" algn="l"/>
              </a:tabLst>
            </a:pPr>
            <a:r>
              <a:rPr lang="en-AU" sz="2200" b="1">
                <a:solidFill>
                  <a:srgbClr val="FFFFFF"/>
                </a:solidFill>
              </a:rPr>
              <a:t>Material change = immediate notification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>
                <a:solidFill>
                  <a:srgbClr val="FFFFFF"/>
                </a:solidFill>
              </a:rPr>
              <a:t>Significant event or risk affecting ability to comply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>
                <a:solidFill>
                  <a:srgbClr val="FFFFFF"/>
                </a:solidFill>
              </a:rPr>
              <a:t>Reported as soon as identified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>
                <a:solidFill>
                  <a:srgbClr val="FFFFFF"/>
                </a:solidFill>
              </a:rPr>
              <a:t>Includes emerging or systemic compliance risks</a:t>
            </a:r>
          </a:p>
          <a:p>
            <a:pPr marL="0" lvl="1">
              <a:spcAft>
                <a:spcPts val="1800"/>
              </a:spcAft>
              <a:buClr>
                <a:srgbClr val="CDFF00"/>
              </a:buClr>
              <a:tabLst>
                <a:tab pos="360000" algn="l"/>
              </a:tabLst>
            </a:pPr>
            <a:r>
              <a:rPr lang="en-AU" sz="2200" b="1">
                <a:solidFill>
                  <a:srgbClr val="FFFFFF"/>
                </a:solidFill>
              </a:rPr>
              <a:t>Annual Declaration = retrospective disclosure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>
                <a:solidFill>
                  <a:srgbClr val="FFFFFF"/>
                </a:solidFill>
              </a:rPr>
              <a:t>Covers previous 12 months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>
                <a:solidFill>
                  <a:srgbClr val="FFFFFF"/>
                </a:solidFill>
              </a:rPr>
              <a:t>Discloses identified non-compliance and actions taken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>
                <a:solidFill>
                  <a:srgbClr val="FFFFFF"/>
                </a:solidFill>
              </a:rPr>
              <a:t>Reflects effectiveness of self-assurance systems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6D165-2453-D014-09FF-61D755050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AB81C3-A8F8-FBBA-A173-E556F3B3F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901" y="1722269"/>
            <a:ext cx="5737225" cy="3413462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en-AU" sz="3800" dirty="0">
                <a:latin typeface="+mn-lt"/>
              </a:rPr>
              <a:t>Q5 – How should RTOs manage privacy and confidentiality during practical assessments, such as in disability training?</a:t>
            </a:r>
          </a:p>
        </p:txBody>
      </p:sp>
    </p:spTree>
    <p:extLst>
      <p:ext uri="{BB962C8B-B14F-4D97-AF65-F5344CB8AC3E}">
        <p14:creationId xmlns:p14="http://schemas.microsoft.com/office/powerpoint/2010/main" val="21909737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82C1A2-6009-F709-146F-E66E871F7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D9F1283-0F3F-CC58-7969-C72E5E4E2AD4}"/>
              </a:ext>
            </a:extLst>
          </p:cNvPr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4F389C12-0225-C754-5B30-E690BD80B9B1}"/>
                </a:ext>
              </a:extLst>
            </p:cNvPr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72F8C86A-5CD5-2F5C-EA0D-22D846D05317}"/>
                  </a:ext>
                </a:extLst>
              </p:cNvPr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 dirty="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7DAA1260-F448-48D8-5961-BC5E074C1DB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 dirty="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9739BF7C-A685-CC9D-C837-65ADFDCDDB4F}"/>
                </a:ext>
              </a:extLst>
            </p:cNvPr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8964B56-7CC8-9FB3-9056-8B9D510053B7}"/>
                  </a:ext>
                </a:extLst>
              </p:cNvPr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6A433412-96DB-2945-78FE-AC8889F37A43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 dirty="0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272C4D00-9976-60BC-C226-25C886DF0365}"/>
              </a:ext>
            </a:extLst>
          </p:cNvPr>
          <p:cNvSpPr/>
          <p:nvPr/>
        </p:nvSpPr>
        <p:spPr>
          <a:xfrm>
            <a:off x="2493560" y="274175"/>
            <a:ext cx="9698441" cy="1535587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5F5052A-6D33-9327-920E-DA17353751B5}"/>
              </a:ext>
            </a:extLst>
          </p:cNvPr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 dirty="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E429CB-A599-A368-B7C4-B3D98140EE1A}"/>
              </a:ext>
            </a:extLst>
          </p:cNvPr>
          <p:cNvSpPr txBox="1"/>
          <p:nvPr/>
        </p:nvSpPr>
        <p:spPr>
          <a:xfrm>
            <a:off x="3043463" y="513299"/>
            <a:ext cx="8598633" cy="840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2300" b="1" dirty="0">
                <a:solidFill>
                  <a:schemeClr val="accent4"/>
                </a:solidFill>
              </a:rPr>
              <a:t>Q5 – How should RTOs manage privacy and confidentiality during practical assessments in Disability training?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921FBFD-F845-1094-E647-9906F35BA504}"/>
              </a:ext>
            </a:extLst>
          </p:cNvPr>
          <p:cNvSpPr txBox="1">
            <a:spLocks/>
          </p:cNvSpPr>
          <p:nvPr/>
        </p:nvSpPr>
        <p:spPr>
          <a:xfrm>
            <a:off x="500273" y="2660539"/>
            <a:ext cx="11191453" cy="27699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400" dirty="0">
                <a:solidFill>
                  <a:srgbClr val="FFFFFF"/>
                </a:solidFill>
              </a:rPr>
              <a:t>Obtain informed consent (as per privacy laws and your organisational policies/procedures)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400" dirty="0">
                <a:solidFill>
                  <a:srgbClr val="FFFFFF"/>
                </a:solidFill>
              </a:rPr>
              <a:t>Ensure clients, students or participants understand how their information will be used, recorded and stored before assessments begin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FontTx/>
              <a:buBlip>
                <a:blip r:embed="rId4"/>
              </a:buBlip>
              <a:tabLst>
                <a:tab pos="360000" algn="l"/>
              </a:tabLst>
            </a:pPr>
            <a:r>
              <a:rPr lang="en-AU" sz="2400" dirty="0">
                <a:solidFill>
                  <a:srgbClr val="FFFFFF"/>
                </a:solidFill>
              </a:rPr>
              <a:t>Maintain confidentiality, avoid unnecessary disclosure and protect client wellbeing</a:t>
            </a:r>
          </a:p>
        </p:txBody>
      </p:sp>
    </p:spTree>
    <p:extLst>
      <p:ext uri="{BB962C8B-B14F-4D97-AF65-F5344CB8AC3E}">
        <p14:creationId xmlns:p14="http://schemas.microsoft.com/office/powerpoint/2010/main" val="2218341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503D9-8904-C137-8BD3-71199912B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8CAD47-88E2-9FDF-0D92-90C9390FB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168" y="1722269"/>
            <a:ext cx="6148499" cy="341346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AU" sz="3000" dirty="0">
                <a:latin typeface="+mn-lt"/>
              </a:rPr>
              <a:t>Q6 – </a:t>
            </a:r>
            <a:r>
              <a:rPr lang="en-AU" sz="3000" dirty="0">
                <a:latin typeface="+mn-lt"/>
                <a:cs typeface="Segoe UI"/>
              </a:rPr>
              <a:t>How can an RTO demonstrate, through its documentation evidence, that it is meeting the Outcome Standards, particularly in showing that students are achieving high-quality outcomes?</a:t>
            </a:r>
            <a:endParaRPr lang="en-US" sz="3000" dirty="0">
              <a:latin typeface="+mn-l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180991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96485F-C3AE-C01D-FF76-18F218E28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1B3399-211C-369E-AA91-3B9D596C6773}"/>
              </a:ext>
            </a:extLst>
          </p:cNvPr>
          <p:cNvGrpSpPr/>
          <p:nvPr/>
        </p:nvGrpSpPr>
        <p:grpSpPr>
          <a:xfrm>
            <a:off x="1" y="530890"/>
            <a:ext cx="2283439" cy="841438"/>
            <a:chOff x="0" y="0"/>
            <a:chExt cx="4566878" cy="168287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293694A-6CE6-9BAE-98F9-C111BF6A22BF}"/>
                </a:ext>
              </a:extLst>
            </p:cNvPr>
            <p:cNvGrpSpPr/>
            <p:nvPr/>
          </p:nvGrpSpPr>
          <p:grpSpPr>
            <a:xfrm>
              <a:off x="0" y="0"/>
              <a:ext cx="4566878" cy="1682876"/>
              <a:chOff x="0" y="0"/>
              <a:chExt cx="902099" cy="33242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6C747705-265C-2A66-2E74-B2E83DB94A62}"/>
                  </a:ext>
                </a:extLst>
              </p:cNvPr>
              <p:cNvSpPr/>
              <p:nvPr/>
            </p:nvSpPr>
            <p:spPr>
              <a:xfrm>
                <a:off x="0" y="0"/>
                <a:ext cx="902099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902099" h="332420">
                    <a:moveTo>
                      <a:pt x="698899" y="0"/>
                    </a:moveTo>
                    <a:cubicBezTo>
                      <a:pt x="811124" y="0"/>
                      <a:pt x="902099" y="74415"/>
                      <a:pt x="902099" y="166210"/>
                    </a:cubicBezTo>
                    <a:cubicBezTo>
                      <a:pt x="902099" y="258005"/>
                      <a:pt x="811124" y="332420"/>
                      <a:pt x="698899" y="332420"/>
                    </a:cubicBezTo>
                    <a:lnTo>
                      <a:pt x="203200" y="332420"/>
                    </a:lnTo>
                    <a:cubicBezTo>
                      <a:pt x="90976" y="332420"/>
                      <a:pt x="0" y="258005"/>
                      <a:pt x="0" y="166210"/>
                    </a:cubicBezTo>
                    <a:cubicBezTo>
                      <a:pt x="0" y="74415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 dirty="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42DB6510-6041-0F7A-2608-C22F395097B2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902099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 dirty="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1046F4F-4569-CA7A-946B-86E5C6995CF3}"/>
                </a:ext>
              </a:extLst>
            </p:cNvPr>
            <p:cNvGrpSpPr/>
            <p:nvPr/>
          </p:nvGrpSpPr>
          <p:grpSpPr>
            <a:xfrm>
              <a:off x="0" y="0"/>
              <a:ext cx="1975908" cy="1682876"/>
              <a:chOff x="0" y="0"/>
              <a:chExt cx="390303" cy="33242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BED70C61-297F-D60C-0DB1-D9D5C441FD9F}"/>
                  </a:ext>
                </a:extLst>
              </p:cNvPr>
              <p:cNvSpPr/>
              <p:nvPr/>
            </p:nvSpPr>
            <p:spPr>
              <a:xfrm>
                <a:off x="0" y="0"/>
                <a:ext cx="390303" cy="332420"/>
              </a:xfrm>
              <a:custGeom>
                <a:avLst/>
                <a:gdLst/>
                <a:ahLst/>
                <a:cxnLst/>
                <a:rect l="l" t="t" r="r" b="b"/>
                <a:pathLst>
                  <a:path w="390303" h="332420">
                    <a:moveTo>
                      <a:pt x="0" y="0"/>
                    </a:moveTo>
                    <a:lnTo>
                      <a:pt x="390303" y="0"/>
                    </a:lnTo>
                    <a:lnTo>
                      <a:pt x="390303" y="332420"/>
                    </a:lnTo>
                    <a:lnTo>
                      <a:pt x="0" y="332420"/>
                    </a:lnTo>
                    <a:close/>
                  </a:path>
                </a:pathLst>
              </a:custGeom>
              <a:solidFill>
                <a:srgbClr val="1E212C"/>
              </a:solidFill>
            </p:spPr>
            <p:txBody>
              <a:bodyPr/>
              <a:lstStyle/>
              <a:p>
                <a:endParaRPr lang="en-AU" sz="1200" dirty="0"/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747EC640-6828-F2B3-03B3-A5AF3AC38E7A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390303" cy="4086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80"/>
                  </a:lnSpc>
                </a:pPr>
                <a:endParaRPr sz="1200" dirty="0"/>
              </a:p>
            </p:txBody>
          </p:sp>
        </p:grp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B8DB03E3-9463-DC88-EAE7-AE9CCBAF3018}"/>
              </a:ext>
            </a:extLst>
          </p:cNvPr>
          <p:cNvSpPr/>
          <p:nvPr/>
        </p:nvSpPr>
        <p:spPr>
          <a:xfrm>
            <a:off x="2493560" y="274175"/>
            <a:ext cx="9698441" cy="1535587"/>
          </a:xfrm>
          <a:custGeom>
            <a:avLst/>
            <a:gdLst/>
            <a:ahLst/>
            <a:cxnLst/>
            <a:rect l="l" t="t" r="r" b="b"/>
            <a:pathLst>
              <a:path w="14547661" h="2303380">
                <a:moveTo>
                  <a:pt x="0" y="0"/>
                </a:moveTo>
                <a:lnTo>
                  <a:pt x="14547661" y="0"/>
                </a:lnTo>
                <a:lnTo>
                  <a:pt x="14547661" y="2303380"/>
                </a:lnTo>
                <a:lnTo>
                  <a:pt x="0" y="2303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 sz="1200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77B5304-D2C7-4F91-AC70-686B8EDE9EB8}"/>
              </a:ext>
            </a:extLst>
          </p:cNvPr>
          <p:cNvSpPr txBox="1"/>
          <p:nvPr/>
        </p:nvSpPr>
        <p:spPr>
          <a:xfrm>
            <a:off x="772672" y="670538"/>
            <a:ext cx="968086" cy="56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sz="3440" dirty="0">
                <a:solidFill>
                  <a:srgbClr val="CDFF00"/>
                </a:solidFill>
                <a:latin typeface="Canela Light" pitchFamily="50" charset="0"/>
                <a:ea typeface="Canela"/>
                <a:cs typeface="Canela"/>
                <a:sym typeface="Canela"/>
              </a:rPr>
              <a:t>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FF9D34-463C-F0A0-6F3D-6A54ACD61782}"/>
              </a:ext>
            </a:extLst>
          </p:cNvPr>
          <p:cNvSpPr txBox="1"/>
          <p:nvPr/>
        </p:nvSpPr>
        <p:spPr>
          <a:xfrm>
            <a:off x="3043463" y="454379"/>
            <a:ext cx="8598633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2000" b="1" dirty="0">
                <a:solidFill>
                  <a:schemeClr val="accent4"/>
                </a:solidFill>
              </a:rPr>
              <a:t>Q6 – How can an RTO demonstrate, through its documentation evidence, that it is meeting the Outcome Standards, particularly in showing that students are achieving high-quality outcomes?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25F3606-3760-4B45-2C0A-9EFF93A0BA2C}"/>
              </a:ext>
            </a:extLst>
          </p:cNvPr>
          <p:cNvSpPr txBox="1">
            <a:spLocks/>
          </p:cNvSpPr>
          <p:nvPr/>
        </p:nvSpPr>
        <p:spPr>
          <a:xfrm>
            <a:off x="655343" y="2294090"/>
            <a:ext cx="11191453" cy="38472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 dirty="0">
                <a:solidFill>
                  <a:srgbClr val="FFFFFF"/>
                </a:solidFill>
                <a:cs typeface="Arial"/>
              </a:rPr>
              <a:t>Evidence = by-product of everyday practice and not created just for the regulator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 dirty="0">
                <a:solidFill>
                  <a:srgbClr val="FFFFFF"/>
                </a:solidFill>
                <a:cs typeface="Arial"/>
              </a:rPr>
              <a:t>Consider: </a:t>
            </a:r>
          </a:p>
          <a:p>
            <a:pPr marL="1636713" lvl="3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 dirty="0">
                <a:solidFill>
                  <a:srgbClr val="FFFFFF"/>
                </a:solidFill>
                <a:cs typeface="Arial"/>
              </a:rPr>
              <a:t>Assessment consistency</a:t>
            </a:r>
          </a:p>
          <a:p>
            <a:pPr marL="1636713" lvl="3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 dirty="0">
                <a:solidFill>
                  <a:srgbClr val="FFFFFF"/>
                </a:solidFill>
                <a:cs typeface="Arial"/>
              </a:rPr>
              <a:t>Student outcomes</a:t>
            </a:r>
          </a:p>
          <a:p>
            <a:pPr marL="1636713" lvl="3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 dirty="0">
                <a:solidFill>
                  <a:srgbClr val="FFFFFF"/>
                </a:solidFill>
                <a:cs typeface="Arial"/>
              </a:rPr>
              <a:t>Feedback &amp; opportunities for improvement</a:t>
            </a:r>
          </a:p>
          <a:p>
            <a:pPr marL="1636713" lvl="3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 dirty="0">
                <a:solidFill>
                  <a:srgbClr val="FFFFFF"/>
                </a:solidFill>
                <a:cs typeface="Arial"/>
              </a:rPr>
              <a:t>Risks &amp; responses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4"/>
              </a:buBlip>
              <a:tabLst>
                <a:tab pos="360000" algn="l"/>
              </a:tabLst>
            </a:pPr>
            <a:r>
              <a:rPr lang="en-AU" sz="2200" dirty="0">
                <a:solidFill>
                  <a:srgbClr val="FFFFFF"/>
                </a:solidFill>
                <a:cs typeface="Arial"/>
              </a:rPr>
              <a:t>Evidence should show outcomes, not just process</a:t>
            </a:r>
          </a:p>
        </p:txBody>
      </p:sp>
    </p:spTree>
    <p:extLst>
      <p:ext uri="{BB962C8B-B14F-4D97-AF65-F5344CB8AC3E}">
        <p14:creationId xmlns:p14="http://schemas.microsoft.com/office/powerpoint/2010/main" val="1692120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65934-213D-B170-245C-EED4D29B3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255E63-9B2A-D386-7AB5-1A3B12011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latin typeface="Canela-Light"/>
              </a:rPr>
              <a:t>     Live questions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1162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994A9-8018-F966-1779-9B07957E8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360465-9D70-24AD-688E-2FACF726BDC2}"/>
              </a:ext>
            </a:extLst>
          </p:cNvPr>
          <p:cNvSpPr txBox="1"/>
          <p:nvPr/>
        </p:nvSpPr>
        <p:spPr>
          <a:xfrm>
            <a:off x="725522" y="1902081"/>
            <a:ext cx="761837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600" dirty="0">
                <a:solidFill>
                  <a:srgbClr val="FFFFFF"/>
                </a:solidFill>
              </a:rPr>
              <a:t>Statement of Regulatory Expectations 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600" dirty="0">
                <a:solidFill>
                  <a:srgbClr val="FFFFFF"/>
                </a:solidFill>
              </a:rPr>
              <a:t>Response to antisemitism</a:t>
            </a:r>
          </a:p>
          <a:p>
            <a:pPr marL="722313" lvl="1" indent="-722313">
              <a:spcAft>
                <a:spcPts val="1800"/>
              </a:spcAft>
              <a:buClr>
                <a:srgbClr val="CDFF00"/>
              </a:buClr>
              <a:buBlip>
                <a:blip r:embed="rId3"/>
              </a:buBlip>
              <a:tabLst>
                <a:tab pos="360000" algn="l"/>
              </a:tabLst>
            </a:pPr>
            <a:r>
              <a:rPr lang="en-AU" sz="3600" dirty="0">
                <a:solidFill>
                  <a:schemeClr val="bg1"/>
                </a:solidFill>
              </a:rPr>
              <a:t>ESOS suspension on initial registrations and add to scope</a:t>
            </a:r>
            <a:endParaRPr lang="en-AU" sz="3600" dirty="0">
              <a:solidFill>
                <a:srgbClr val="FFFFFF"/>
              </a:solidFill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F67462-0392-CCAB-32F0-2D393BC6B6B4}"/>
              </a:ext>
            </a:extLst>
          </p:cNvPr>
          <p:cNvSpPr txBox="1">
            <a:spLocks/>
          </p:cNvSpPr>
          <p:nvPr/>
        </p:nvSpPr>
        <p:spPr>
          <a:xfrm>
            <a:off x="778488" y="420589"/>
            <a:ext cx="7947025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In case you missed it…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61B51A-98E4-62D6-9D66-5AE0556DB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754" y="2287489"/>
            <a:ext cx="3208235" cy="3163416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2A4DF33-3A38-503F-6D3A-6CA5E3CA9D97}"/>
              </a:ext>
            </a:extLst>
          </p:cNvPr>
          <p:cNvSpPr txBox="1">
            <a:spLocks/>
          </p:cNvSpPr>
          <p:nvPr/>
        </p:nvSpPr>
        <p:spPr>
          <a:xfrm>
            <a:off x="8725513" y="1565054"/>
            <a:ext cx="2516706" cy="674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CDFF00"/>
                </a:solidFill>
                <a:effectLst/>
                <a:uLnTx/>
                <a:uFillTx/>
                <a:latin typeface="Canela Light" pitchFamily="50" charset="0"/>
                <a:ea typeface="+mn-ea"/>
                <a:cs typeface="+mn-cs"/>
              </a:rPr>
              <a:t>Additional resources www.asqa.gov.au</a:t>
            </a:r>
          </a:p>
        </p:txBody>
      </p:sp>
    </p:spTree>
    <p:extLst>
      <p:ext uri="{BB962C8B-B14F-4D97-AF65-F5344CB8AC3E}">
        <p14:creationId xmlns:p14="http://schemas.microsoft.com/office/powerpoint/2010/main" val="9649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5390C34-AC19-DFCB-0A5B-F5CAF0CD11FB}"/>
              </a:ext>
            </a:extLst>
          </p:cNvPr>
          <p:cNvSpPr txBox="1">
            <a:spLocks/>
          </p:cNvSpPr>
          <p:nvPr/>
        </p:nvSpPr>
        <p:spPr>
          <a:xfrm>
            <a:off x="949200" y="1011372"/>
            <a:ext cx="4746823" cy="483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nela Light"/>
              </a:rPr>
              <a:t>ASQA's  </a:t>
            </a:r>
            <a:endParaRPr lang="en-GB" dirty="0"/>
          </a:p>
          <a:p>
            <a:r>
              <a:rPr lang="en-GB" dirty="0">
                <a:latin typeface="Canela Light"/>
              </a:rPr>
              <a:t>Regulatory Assessment and Monitoring Approach is coming...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7796B-5A5E-EA23-E8C4-475257408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0879">
            <a:off x="6617174" y="708190"/>
            <a:ext cx="3838222" cy="54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195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51AA9-88F7-2A58-A4CC-5B4263E69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BBDB6A-462C-6622-3B34-F26D2CEA6A54}"/>
              </a:ext>
            </a:extLst>
          </p:cNvPr>
          <p:cNvSpPr txBox="1">
            <a:spLocks/>
          </p:cNvSpPr>
          <p:nvPr/>
        </p:nvSpPr>
        <p:spPr>
          <a:xfrm>
            <a:off x="926432" y="432001"/>
            <a:ext cx="7301259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srgbClr val="CDFF00"/>
                </a:solidFill>
                <a:effectLst/>
                <a:uLnTx/>
                <a:uFillTx/>
                <a:latin typeface="Canela Light" pitchFamily="50" charset="0"/>
                <a:ea typeface="+mn-ea"/>
                <a:cs typeface="+mn-cs"/>
              </a:rPr>
              <a:t>Your feedback matters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0E0A3-47B1-9308-02FE-DE2BD306B529}"/>
              </a:ext>
            </a:extLst>
          </p:cNvPr>
          <p:cNvSpPr txBox="1"/>
          <p:nvPr/>
        </p:nvSpPr>
        <p:spPr>
          <a:xfrm>
            <a:off x="3130547" y="5964334"/>
            <a:ext cx="5549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u="sng" dirty="0">
                <a:solidFill>
                  <a:schemeClr val="bg1"/>
                </a:solidFill>
              </a:rPr>
              <a:t>https://surveys.asqa.gov.au/n/9Y1t5x9</a:t>
            </a:r>
            <a:endParaRPr lang="en-AU" sz="2400" u="sng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4333D-8F9E-671A-9F7B-6055935C85A3}"/>
              </a:ext>
            </a:extLst>
          </p:cNvPr>
          <p:cNvSpPr txBox="1"/>
          <p:nvPr/>
        </p:nvSpPr>
        <p:spPr>
          <a:xfrm>
            <a:off x="2122485" y="1158873"/>
            <a:ext cx="8282866" cy="4739596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endParaRPr lang="en-AU" sz="4400" b="1" dirty="0">
              <a:solidFill>
                <a:srgbClr val="FF0000"/>
              </a:solidFill>
              <a:latin typeface="Canela-Light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893F6-516D-E8A4-706F-3FA97F42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360" y="1409346"/>
            <a:ext cx="4476980" cy="44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158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8AEC-5FD9-D3CA-6556-B70F130BD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C5BDA41-1F14-3372-FBE8-DB72A52F7CAE}"/>
              </a:ext>
            </a:extLst>
          </p:cNvPr>
          <p:cNvSpPr txBox="1">
            <a:spLocks/>
          </p:cNvSpPr>
          <p:nvPr/>
        </p:nvSpPr>
        <p:spPr>
          <a:xfrm>
            <a:off x="382703" y="391678"/>
            <a:ext cx="9518366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200" dirty="0"/>
              <a:t>Our revised assessment approach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69077FA-A78C-80B9-C43D-C2FDAA96C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549873"/>
              </p:ext>
            </p:extLst>
          </p:nvPr>
        </p:nvGraphicFramePr>
        <p:xfrm>
          <a:off x="338328" y="1810512"/>
          <a:ext cx="11142472" cy="372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rrow: U-Turn 8">
            <a:extLst>
              <a:ext uri="{FF2B5EF4-FFF2-40B4-BE49-F238E27FC236}">
                <a16:creationId xmlns:a16="http://schemas.microsoft.com/office/drawing/2014/main" id="{BABCD14C-A778-7091-4EF2-21DFFC9D2807}"/>
              </a:ext>
            </a:extLst>
          </p:cNvPr>
          <p:cNvSpPr/>
          <p:nvPr/>
        </p:nvSpPr>
        <p:spPr>
          <a:xfrm flipH="1">
            <a:off x="5157767" y="2221661"/>
            <a:ext cx="3099816" cy="649224"/>
          </a:xfrm>
          <a:prstGeom prst="utur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8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7E075-382D-9123-8F82-9B458E941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638A5-97F3-C4BC-862B-4802D625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24" y="807904"/>
            <a:ext cx="11411976" cy="7179325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A9B1726-D68E-9768-8A61-1B2872C77CE9}"/>
              </a:ext>
            </a:extLst>
          </p:cNvPr>
          <p:cNvSpPr txBox="1">
            <a:spLocks/>
          </p:cNvSpPr>
          <p:nvPr/>
        </p:nvSpPr>
        <p:spPr>
          <a:xfrm>
            <a:off x="382703" y="391678"/>
            <a:ext cx="9518366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200" dirty="0"/>
              <a:t>Performance assessments</a:t>
            </a:r>
          </a:p>
        </p:txBody>
      </p:sp>
    </p:spTree>
    <p:extLst>
      <p:ext uri="{BB962C8B-B14F-4D97-AF65-F5344CB8AC3E}">
        <p14:creationId xmlns:p14="http://schemas.microsoft.com/office/powerpoint/2010/main" val="97313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9A9D2-020B-2425-15A9-4073AF834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D7D62-9C0B-69DD-EE8F-0BAC938AB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1"/>
          <a:stretch>
            <a:fillRect/>
          </a:stretch>
        </p:blipFill>
        <p:spPr bwMode="auto">
          <a:xfrm>
            <a:off x="565503" y="1813035"/>
            <a:ext cx="11060994" cy="4382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0613E63-4746-BCF8-E94D-622A77DE5963}"/>
              </a:ext>
            </a:extLst>
          </p:cNvPr>
          <p:cNvSpPr txBox="1">
            <a:spLocks/>
          </p:cNvSpPr>
          <p:nvPr/>
        </p:nvSpPr>
        <p:spPr>
          <a:xfrm>
            <a:off x="382703" y="391678"/>
            <a:ext cx="9518366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200" dirty="0"/>
              <a:t>Compliance resolution </a:t>
            </a:r>
          </a:p>
        </p:txBody>
      </p:sp>
    </p:spTree>
    <p:extLst>
      <p:ext uri="{BB962C8B-B14F-4D97-AF65-F5344CB8AC3E}">
        <p14:creationId xmlns:p14="http://schemas.microsoft.com/office/powerpoint/2010/main" val="24043214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QA">
      <a:dk1>
        <a:srgbClr val="000000"/>
      </a:dk1>
      <a:lt1>
        <a:srgbClr val="FFFFFF"/>
      </a:lt1>
      <a:dk2>
        <a:srgbClr val="323747"/>
      </a:dk2>
      <a:lt2>
        <a:srgbClr val="E7E6E6"/>
      </a:lt2>
      <a:accent1>
        <a:srgbClr val="005187"/>
      </a:accent1>
      <a:accent2>
        <a:srgbClr val="B60066"/>
      </a:accent2>
      <a:accent3>
        <a:srgbClr val="6691AA"/>
      </a:accent3>
      <a:accent4>
        <a:srgbClr val="9FCCDE"/>
      </a:accent4>
      <a:accent5>
        <a:srgbClr val="FF007B"/>
      </a:accent5>
      <a:accent6>
        <a:srgbClr val="CDFF00"/>
      </a:accent6>
      <a:hlink>
        <a:srgbClr val="125FA5"/>
      </a:hlink>
      <a:folHlink>
        <a:srgbClr val="B6006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>
        <a:normAutofit/>
      </a:bodyPr>
      <a:lstStyle>
        <a:defPPr algn="ctr">
          <a:defRPr sz="6500" dirty="0">
            <a:solidFill>
              <a:schemeClr val="bg1"/>
            </a:solidFill>
            <a:latin typeface="Canela-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QA">
    <a:dk1>
      <a:srgbClr val="000000"/>
    </a:dk1>
    <a:lt1>
      <a:srgbClr val="FFFFFF"/>
    </a:lt1>
    <a:dk2>
      <a:srgbClr val="323747"/>
    </a:dk2>
    <a:lt2>
      <a:srgbClr val="E7E6E6"/>
    </a:lt2>
    <a:accent1>
      <a:srgbClr val="005187"/>
    </a:accent1>
    <a:accent2>
      <a:srgbClr val="B60066"/>
    </a:accent2>
    <a:accent3>
      <a:srgbClr val="6691AA"/>
    </a:accent3>
    <a:accent4>
      <a:srgbClr val="9FCCDE"/>
    </a:accent4>
    <a:accent5>
      <a:srgbClr val="FF007B"/>
    </a:accent5>
    <a:accent6>
      <a:srgbClr val="CDFF00"/>
    </a:accent6>
    <a:hlink>
      <a:srgbClr val="125FA5"/>
    </a:hlink>
    <a:folHlink>
      <a:srgbClr val="B6006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2D3F86A70EDA46858663130FF93EAF" ma:contentTypeVersion="11" ma:contentTypeDescription="Create a new document." ma:contentTypeScope="" ma:versionID="b302d984ecfcd5a6c31d0c4e1a67b057">
  <xsd:schema xmlns:xsd="http://www.w3.org/2001/XMLSchema" xmlns:xs="http://www.w3.org/2001/XMLSchema" xmlns:p="http://schemas.microsoft.com/office/2006/metadata/properties" xmlns:ns2="2385852c-cb75-474b-9aed-7473696b70fe" xmlns:ns3="bc86a10d-e34b-4167-8465-43560fa82bb5" targetNamespace="http://schemas.microsoft.com/office/2006/metadata/properties" ma:root="true" ma:fieldsID="1bed741bc7f634b0b6c6a1eafade1888" ns2:_="" ns3:_="">
    <xsd:import namespace="2385852c-cb75-474b-9aed-7473696b70fe"/>
    <xsd:import namespace="bc86a10d-e34b-4167-8465-43560fa82b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5852c-cb75-474b-9aed-7473696b7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6a10d-e34b-4167-8465-43560fa82bb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c709548-4fdd-4f4f-8842-617b0499d979}" ma:internalName="TaxCatchAll" ma:showField="CatchAllData" ma:web="bc86a10d-e34b-4167-8465-43560fa82b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85852c-cb75-474b-9aed-7473696b70fe">
      <Terms xmlns="http://schemas.microsoft.com/office/infopath/2007/PartnerControls"/>
    </lcf76f155ced4ddcb4097134ff3c332f>
    <TaxCatchAll xmlns="bc86a10d-e34b-4167-8465-43560fa82bb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1C4E5D-A4F8-4E3C-98A8-233F6CF1061A}">
  <ds:schemaRefs>
    <ds:schemaRef ds:uri="2385852c-cb75-474b-9aed-7473696b70fe"/>
    <ds:schemaRef ds:uri="bc86a10d-e34b-4167-8465-43560fa82b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0EC94C-F133-415E-81F7-A40A42622EEA}">
  <ds:schemaRefs>
    <ds:schemaRef ds:uri="http://schemas.microsoft.com/office/infopath/2007/PartnerControls"/>
    <ds:schemaRef ds:uri="bc86a10d-e34b-4167-8465-43560fa82bb5"/>
    <ds:schemaRef ds:uri="http://schemas.microsoft.com/office/2006/documentManagement/types"/>
    <ds:schemaRef ds:uri="http://www.w3.org/XML/1998/namespace"/>
    <ds:schemaRef ds:uri="2385852c-cb75-474b-9aed-7473696b70fe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8461E43-0BB0-4059-97A2-CED1471F3C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2666</Words>
  <Application>Microsoft Office PowerPoint</Application>
  <PresentationFormat>Widescreen</PresentationFormat>
  <Paragraphs>396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Arial Bold</vt:lpstr>
      <vt:lpstr>Arial,Sans-Serif</vt:lpstr>
      <vt:lpstr>Calibri</vt:lpstr>
      <vt:lpstr>Canela Light</vt:lpstr>
      <vt:lpstr>Canela-Light</vt:lpstr>
      <vt:lpstr>Segoe UI</vt:lpstr>
      <vt:lpstr>Times New Roman</vt:lpstr>
      <vt:lpstr>Wingdings</vt:lpstr>
      <vt:lpstr>Wingdings,Sans-Serif</vt:lpstr>
      <vt:lpstr>1_Office Theme</vt:lpstr>
      <vt:lpstr>PowerPoint Presentation</vt:lpstr>
      <vt:lpstr>PowerPoint Presentation</vt:lpstr>
      <vt:lpstr>PowerPoint Presentation</vt:lpstr>
      <vt:lpstr>PowerPoint Presentation</vt:lpstr>
      <vt:lpstr>Our revised regulatory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questions answered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2025 Standards Insights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Artificial Intelligence (AI)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questions answered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questions answered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Live questions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CHHABRA,Sumeet</dc:creator>
  <cp:lastModifiedBy>O'RILEY,Paige</cp:lastModifiedBy>
  <cp:revision>50</cp:revision>
  <dcterms:created xsi:type="dcterms:W3CDTF">2022-05-05T01:56:28Z</dcterms:created>
  <dcterms:modified xsi:type="dcterms:W3CDTF">2026-05-27T09:57:25Z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2022-05-05T07:14:43Z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08c578ae-ad10-4677-bf75-5a08880f8937</vt:lpwstr>
  </property>
  <property fmtid="{D5CDD505-2E9C-101B-9397-08002B2CF9AE}" pid="8" name="MSIP_Label_79d889eb-932f-4752-8739-64d25806ef64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0x010100012D3F86A70EDA46858663130FF93EAF</vt:lpwstr>
  </property>
  <property fmtid="{D5CDD505-2E9C-101B-9397-08002B2CF9AE}" pid="11" name="Related Sitepage">
    <vt:lpwstr>132;#Document templates|b7792337-c21d-49d2-8340-1187a607ca4a</vt:lpwstr>
  </property>
  <property fmtid="{D5CDD505-2E9C-101B-9397-08002B2CF9AE}" pid="12" name="Related_x0020_Sitepage">
    <vt:lpwstr>132;#Document templates|b7792337-c21d-49d2-8340-1187a607ca4a</vt:lpwstr>
  </property>
</Properties>
</file>