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389120" cy="5143500"/>
          </a:xfrm>
          <a:prstGeom prst="rect">
            <a:avLst/>
          </a:prstGeom>
          <a:solidFill>
            <a:srgbClr val="58698E"/>
          </a:solidFill>
          <a:ln w="12700">
            <a:solidFill>
              <a:srgbClr val="58698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4747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500" kern="0" dirty="0">
                <a:solidFill>
                  <a:srgbClr val="CBB79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DO EPIC GOOD</a:t>
            </a:r>
            <a:endParaRPr lang="en-US" sz="950" dirty="0"/>
          </a:p>
        </p:txBody>
      </p:sp>
      <p:sp>
        <p:nvSpPr>
          <p:cNvPr id="4" name="Text 2"/>
          <p:cNvSpPr/>
          <p:nvPr/>
        </p:nvSpPr>
        <p:spPr>
          <a:xfrm>
            <a:off x="274320" y="731520"/>
            <a:ext cx="384048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Sustainability</a:t>
            </a:r>
            <a:endParaRPr lang="en-US" sz="38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Training Delivers</a:t>
            </a:r>
            <a:endParaRPr lang="en-US" sz="38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Real Results.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274320" y="3749040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E8E4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 from 4 global businesses —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4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what it means for your L&amp;D investment.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754880" y="822960"/>
            <a:ext cx="4114800" cy="1143000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754880" y="822960"/>
            <a:ext cx="54864" cy="1143000"/>
          </a:xfrm>
          <a:prstGeom prst="rect">
            <a:avLst/>
          </a:prstGeom>
          <a:solidFill>
            <a:srgbClr val="CBB79D"/>
          </a:solidFill>
          <a:ln w="12700">
            <a:solidFill>
              <a:srgbClr val="CBB79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937760" y="914400"/>
            <a:ext cx="3749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58698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578K+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4937760" y="1481328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People trained in sustainability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754880" y="2194560"/>
            <a:ext cx="4114800" cy="1143000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754880" y="2194560"/>
            <a:ext cx="54864" cy="1143000"/>
          </a:xfrm>
          <a:prstGeom prst="rect">
            <a:avLst/>
          </a:prstGeom>
          <a:solidFill>
            <a:srgbClr val="CBB79D"/>
          </a:solidFill>
          <a:ln w="12700">
            <a:solidFill>
              <a:srgbClr val="CBB79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37760" y="2286000"/>
            <a:ext cx="3749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58698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€2.3Bn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4937760" y="2852928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income directly linked to training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754880" y="3566160"/>
            <a:ext cx="4114800" cy="1143000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754880" y="3566160"/>
            <a:ext cx="54864" cy="1143000"/>
          </a:xfrm>
          <a:prstGeom prst="rect">
            <a:avLst/>
          </a:prstGeom>
          <a:solidFill>
            <a:srgbClr val="CBB79D"/>
          </a:solidFill>
          <a:ln w="12700">
            <a:solidFill>
              <a:srgbClr val="CBB79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937760" y="3657600"/>
            <a:ext cx="3749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58698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74%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4937760" y="4224528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Sustainability revenue growth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754880" y="475488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8698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doepicgood.com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58698E"/>
          </a:solidFill>
          <a:ln w="12700">
            <a:solidFill>
              <a:srgbClr val="58698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BUSINESS CASE FOR SUSTAINABILITY TRAINING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024128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58698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"Sustainability priorities and strategy are one and the same."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457200" y="146304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Renault Group Board of Directors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11480" y="1874520"/>
            <a:ext cx="2651760" cy="804672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11480" y="1874520"/>
            <a:ext cx="45720" cy="804672"/>
          </a:xfrm>
          <a:prstGeom prst="rect">
            <a:avLst/>
          </a:prstGeom>
          <a:solidFill>
            <a:srgbClr val="58698E"/>
          </a:solidFill>
          <a:ln w="12700">
            <a:solidFill>
              <a:srgbClr val="58698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938528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💰  Cost Reduction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548640" y="2313432"/>
            <a:ext cx="2468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Energy, waste &amp; resource savings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227832" y="1874520"/>
            <a:ext cx="2651760" cy="804672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27832" y="1874520"/>
            <a:ext cx="45720" cy="804672"/>
          </a:xfrm>
          <a:prstGeom prst="rect">
            <a:avLst/>
          </a:prstGeom>
          <a:solidFill>
            <a:srgbClr val="67716A"/>
          </a:solidFill>
          <a:ln w="12700">
            <a:solidFill>
              <a:srgbClr val="67716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64992" y="1938528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🌟  Top Talent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3364992" y="2313432"/>
            <a:ext cx="2468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Recruit &amp; retain purpose-driven people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6044184" y="1874520"/>
            <a:ext cx="2651760" cy="804672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044184" y="1874520"/>
            <a:ext cx="45720" cy="804672"/>
          </a:xfrm>
          <a:prstGeom prst="rect">
            <a:avLst/>
          </a:prstGeom>
          <a:solidFill>
            <a:srgbClr val="654058"/>
          </a:solidFill>
          <a:ln w="12700">
            <a:solidFill>
              <a:srgbClr val="65405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181344" y="1938528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❤️  Brand Loyalty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6181344" y="2313432"/>
            <a:ext cx="2468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Trust from visible commitments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1480" y="2770632"/>
            <a:ext cx="2651760" cy="804672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11480" y="2770632"/>
            <a:ext cx="45720" cy="804672"/>
          </a:xfrm>
          <a:prstGeom prst="rect">
            <a:avLst/>
          </a:prstGeom>
          <a:solidFill>
            <a:srgbClr val="58698E"/>
          </a:solidFill>
          <a:ln w="12700">
            <a:solidFill>
              <a:srgbClr val="58698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2834640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💡  Innovation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48640" y="3209544"/>
            <a:ext cx="2468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products &amp; revenue streams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3227832" y="2770632"/>
            <a:ext cx="2651760" cy="804672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227832" y="2770632"/>
            <a:ext cx="45720" cy="804672"/>
          </a:xfrm>
          <a:prstGeom prst="rect">
            <a:avLst/>
          </a:prstGeom>
          <a:solidFill>
            <a:srgbClr val="67716A"/>
          </a:solidFill>
          <a:ln w="12700">
            <a:solidFill>
              <a:srgbClr val="67716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364992" y="2834640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🏆  Competitive Edge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3364992" y="3209544"/>
            <a:ext cx="2468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leadership &amp; differentiation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6044184" y="2770632"/>
            <a:ext cx="2651760" cy="804672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044184" y="2770632"/>
            <a:ext cx="45720" cy="804672"/>
          </a:xfrm>
          <a:prstGeom prst="rect">
            <a:avLst/>
          </a:prstGeom>
          <a:solidFill>
            <a:srgbClr val="654058"/>
          </a:solidFill>
          <a:ln w="12700">
            <a:solidFill>
              <a:srgbClr val="65405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181344" y="2834640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🛡️  Risk Reduction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6181344" y="3209544"/>
            <a:ext cx="2468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&amp; reputational protection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11480" y="3666744"/>
            <a:ext cx="2651760" cy="804672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11480" y="3666744"/>
            <a:ext cx="45720" cy="804672"/>
          </a:xfrm>
          <a:prstGeom prst="rect">
            <a:avLst/>
          </a:prstGeom>
          <a:solidFill>
            <a:srgbClr val="948996"/>
          </a:solidFill>
          <a:ln w="12700">
            <a:solidFill>
              <a:srgbClr val="94899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48640" y="3730752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📢  Positive Publicity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548640" y="4105656"/>
            <a:ext cx="2468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 uplift &amp; transparency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3227832" y="3666744"/>
            <a:ext cx="2651760" cy="804672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227832" y="3666744"/>
            <a:ext cx="45720" cy="804672"/>
          </a:xfrm>
          <a:prstGeom prst="rect">
            <a:avLst/>
          </a:prstGeom>
          <a:solidFill>
            <a:srgbClr val="948996"/>
          </a:solidFill>
          <a:ln w="12700">
            <a:solidFill>
              <a:srgbClr val="948996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364992" y="3730752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🌐  Industry Leadership</a:t>
            </a:r>
            <a:endParaRPr lang="en-US" sz="1150" dirty="0"/>
          </a:p>
        </p:txBody>
      </p:sp>
      <p:sp>
        <p:nvSpPr>
          <p:cNvPr id="37" name="Text 35"/>
          <p:cNvSpPr/>
          <p:nvPr/>
        </p:nvSpPr>
        <p:spPr>
          <a:xfrm>
            <a:off x="3364992" y="4105656"/>
            <a:ext cx="2468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First-mover &amp; sector influence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6044184" y="3666744"/>
            <a:ext cx="2651760" cy="804672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044184" y="3666744"/>
            <a:ext cx="45720" cy="804672"/>
          </a:xfrm>
          <a:prstGeom prst="rect">
            <a:avLst/>
          </a:prstGeom>
          <a:solidFill>
            <a:srgbClr val="CBB79D"/>
          </a:solidFill>
          <a:ln w="12700">
            <a:solidFill>
              <a:srgbClr val="CBB79D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181344" y="3730752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🔮  Long-Term Resilience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181344" y="4105656"/>
            <a:ext cx="2468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Future-proofed against disruption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6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67716A"/>
          </a:solidFill>
          <a:ln w="12700">
            <a:solidFill>
              <a:srgbClr val="67716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 COMPANIES. DOCUMENTED OUTCOMES. NO HYPOTHETICALS.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56032" y="1005840"/>
            <a:ext cx="201168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4DF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56032" y="1005840"/>
            <a:ext cx="2011680" cy="347472"/>
          </a:xfrm>
          <a:prstGeom prst="rect">
            <a:avLst/>
          </a:prstGeom>
          <a:solidFill>
            <a:srgbClr val="58698E"/>
          </a:solidFill>
          <a:ln w="12700">
            <a:solidFill>
              <a:srgbClr val="58698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389888"/>
            <a:ext cx="1828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RENAULT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65760" y="2066544"/>
            <a:ext cx="1792224" cy="219456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2066544"/>
            <a:ext cx="17922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8698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Automotive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365760" y="2423160"/>
            <a:ext cx="179222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8698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20,000+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365760" y="2807208"/>
            <a:ext cx="17922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employees trained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365760" y="3136392"/>
            <a:ext cx="1792224" cy="0"/>
          </a:xfrm>
          <a:prstGeom prst="line">
            <a:avLst/>
          </a:prstGeom>
          <a:noFill/>
          <a:ln w="6350">
            <a:solidFill>
              <a:srgbClr val="E8E4D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3191256"/>
            <a:ext cx="179222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8698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€2.3Bn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365760" y="3575304"/>
            <a:ext cx="17922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income 2023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365760" y="3904488"/>
            <a:ext cx="1792224" cy="0"/>
          </a:xfrm>
          <a:prstGeom prst="line">
            <a:avLst/>
          </a:prstGeom>
          <a:noFill/>
          <a:ln w="6350">
            <a:solidFill>
              <a:srgbClr val="E8E4D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3959352"/>
            <a:ext cx="179222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8698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32%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365760" y="4343400"/>
            <a:ext cx="17922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emissions reduction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256032" y="4434840"/>
            <a:ext cx="2011680" cy="457200"/>
          </a:xfrm>
          <a:prstGeom prst="rect">
            <a:avLst/>
          </a:prstGeom>
          <a:solidFill>
            <a:srgbClr val="58698E">
              <a:alpha val="12000"/>
            </a:srgbClr>
          </a:solidFill>
          <a:ln w="12700">
            <a:solidFill>
              <a:srgbClr val="58698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9184" y="4434840"/>
            <a:ext cx="19019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i="1" dirty="0">
                <a:solidFill>
                  <a:srgbClr val="58698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· Innovation · Brand Loyalty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2514600" y="1005840"/>
            <a:ext cx="201168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4DF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2514600" y="1005840"/>
            <a:ext cx="2011680" cy="347472"/>
          </a:xfrm>
          <a:prstGeom prst="rect">
            <a:avLst/>
          </a:prstGeom>
          <a:solidFill>
            <a:srgbClr val="67716A"/>
          </a:solidFill>
          <a:ln w="12700">
            <a:solidFill>
              <a:srgbClr val="67716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624328" y="1389888"/>
            <a:ext cx="1828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IKEA</a:t>
            </a:r>
            <a:endParaRPr lang="en-US" sz="1500" dirty="0"/>
          </a:p>
        </p:txBody>
      </p:sp>
      <p:sp>
        <p:nvSpPr>
          <p:cNvPr id="22" name="Shape 20"/>
          <p:cNvSpPr/>
          <p:nvPr/>
        </p:nvSpPr>
        <p:spPr>
          <a:xfrm>
            <a:off x="2624328" y="2066544"/>
            <a:ext cx="1792224" cy="219456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624328" y="2066544"/>
            <a:ext cx="17922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6771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Retail / FMCG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2624328" y="2423160"/>
            <a:ext cx="179222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67716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100%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2624328" y="2807208"/>
            <a:ext cx="17922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supplier compliance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2624328" y="3136392"/>
            <a:ext cx="1792224" cy="0"/>
          </a:xfrm>
          <a:prstGeom prst="line">
            <a:avLst/>
          </a:prstGeom>
          <a:noFill/>
          <a:ln w="6350">
            <a:solidFill>
              <a:srgbClr val="E8E4D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624328" y="3191256"/>
            <a:ext cx="179222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67716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€41.3Bn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24328" y="3575304"/>
            <a:ext cx="17922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maintained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2624328" y="3904488"/>
            <a:ext cx="1792224" cy="0"/>
          </a:xfrm>
          <a:prstGeom prst="line">
            <a:avLst/>
          </a:prstGeom>
          <a:noFill/>
          <a:ln w="6350">
            <a:solidFill>
              <a:srgbClr val="E8E4D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624328" y="3959352"/>
            <a:ext cx="179222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67716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22%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2624328" y="4343400"/>
            <a:ext cx="17922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climate footprint cut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2514600" y="4434840"/>
            <a:ext cx="2011680" cy="457200"/>
          </a:xfrm>
          <a:prstGeom prst="rect">
            <a:avLst/>
          </a:prstGeom>
          <a:solidFill>
            <a:srgbClr val="67716A">
              <a:alpha val="12000"/>
            </a:srgbClr>
          </a:solidFill>
          <a:ln w="12700">
            <a:solidFill>
              <a:srgbClr val="67716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587752" y="4434840"/>
            <a:ext cx="19019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i="1" dirty="0">
                <a:solidFill>
                  <a:srgbClr val="6771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Resilience · Industry Leadership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>
            <a:off x="4773168" y="1005840"/>
            <a:ext cx="201168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4DF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773168" y="1005840"/>
            <a:ext cx="2011680" cy="347472"/>
          </a:xfrm>
          <a:prstGeom prst="rect">
            <a:avLst/>
          </a:prstGeom>
          <a:solidFill>
            <a:srgbClr val="654058"/>
          </a:solidFill>
          <a:ln w="12700">
            <a:solidFill>
              <a:srgbClr val="65405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82896" y="1389888"/>
            <a:ext cx="1828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SCHNEIDER</a:t>
            </a:r>
            <a:endParaRPr lang="en-US" sz="1500" dirty="0"/>
          </a:p>
          <a:p>
            <a:pPr indent="0" marL="0">
              <a:buNone/>
            </a:pPr>
            <a:r>
              <a:rPr lang="en-US" sz="150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ELECTRIC</a:t>
            </a:r>
            <a:endParaRPr lang="en-US" sz="1500" dirty="0"/>
          </a:p>
        </p:txBody>
      </p:sp>
      <p:sp>
        <p:nvSpPr>
          <p:cNvPr id="37" name="Shape 35"/>
          <p:cNvSpPr/>
          <p:nvPr/>
        </p:nvSpPr>
        <p:spPr>
          <a:xfrm>
            <a:off x="4882896" y="2066544"/>
            <a:ext cx="1792224" cy="219456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82896" y="2066544"/>
            <a:ext cx="17922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6540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/ Tech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4882896" y="2423160"/>
            <a:ext cx="179222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65405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578,709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4882896" y="2807208"/>
            <a:ext cx="17922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people trained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4882896" y="3136392"/>
            <a:ext cx="1792224" cy="0"/>
          </a:xfrm>
          <a:prstGeom prst="line">
            <a:avLst/>
          </a:prstGeom>
          <a:noFill/>
          <a:ln w="6350">
            <a:solidFill>
              <a:srgbClr val="E8E4DF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882896" y="3191256"/>
            <a:ext cx="179222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65405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74%</a:t>
            </a:r>
            <a:endParaRPr lang="en-US" sz="2000" dirty="0"/>
          </a:p>
        </p:txBody>
      </p:sp>
      <p:sp>
        <p:nvSpPr>
          <p:cNvPr id="43" name="Text 41"/>
          <p:cNvSpPr/>
          <p:nvPr/>
        </p:nvSpPr>
        <p:spPr>
          <a:xfrm>
            <a:off x="4882896" y="3575304"/>
            <a:ext cx="17922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sustainability revenue growth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4882896" y="3904488"/>
            <a:ext cx="1792224" cy="0"/>
          </a:xfrm>
          <a:prstGeom prst="line">
            <a:avLst/>
          </a:prstGeom>
          <a:noFill/>
          <a:ln w="6350">
            <a:solidFill>
              <a:srgbClr val="E8E4DF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882896" y="3959352"/>
            <a:ext cx="179222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65405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#1</a:t>
            </a:r>
            <a:endParaRPr lang="en-US" sz="2000" dirty="0"/>
          </a:p>
        </p:txBody>
      </p:sp>
      <p:sp>
        <p:nvSpPr>
          <p:cNvPr id="46" name="Text 44"/>
          <p:cNvSpPr/>
          <p:nvPr/>
        </p:nvSpPr>
        <p:spPr>
          <a:xfrm>
            <a:off x="4882896" y="4343400"/>
            <a:ext cx="17922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sustainable — 12th year</a:t>
            </a:r>
            <a:endParaRPr lang="en-US" sz="800" dirty="0"/>
          </a:p>
        </p:txBody>
      </p:sp>
      <p:sp>
        <p:nvSpPr>
          <p:cNvPr id="47" name="Shape 45"/>
          <p:cNvSpPr/>
          <p:nvPr/>
        </p:nvSpPr>
        <p:spPr>
          <a:xfrm>
            <a:off x="4773168" y="4434840"/>
            <a:ext cx="2011680" cy="457200"/>
          </a:xfrm>
          <a:prstGeom prst="rect">
            <a:avLst/>
          </a:prstGeom>
          <a:solidFill>
            <a:srgbClr val="654058">
              <a:alpha val="12000"/>
            </a:srgbClr>
          </a:solidFill>
          <a:ln w="12700">
            <a:solidFill>
              <a:srgbClr val="654058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846320" y="4434840"/>
            <a:ext cx="19019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i="1" dirty="0">
                <a:solidFill>
                  <a:srgbClr val="6540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· Industry Leadership · Resilience</a:t>
            </a:r>
            <a:endParaRPr lang="en-US" sz="750" dirty="0"/>
          </a:p>
        </p:txBody>
      </p:sp>
      <p:sp>
        <p:nvSpPr>
          <p:cNvPr id="49" name="Shape 47"/>
          <p:cNvSpPr/>
          <p:nvPr/>
        </p:nvSpPr>
        <p:spPr>
          <a:xfrm>
            <a:off x="7031736" y="1005840"/>
            <a:ext cx="201168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4DF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50" name="Shape 48"/>
          <p:cNvSpPr/>
          <p:nvPr/>
        </p:nvSpPr>
        <p:spPr>
          <a:xfrm>
            <a:off x="7031736" y="1005840"/>
            <a:ext cx="2011680" cy="347472"/>
          </a:xfrm>
          <a:prstGeom prst="rect">
            <a:avLst/>
          </a:prstGeom>
          <a:solidFill>
            <a:srgbClr val="C1A39E"/>
          </a:solidFill>
          <a:ln w="12700">
            <a:solidFill>
              <a:srgbClr val="C1A39E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7141464" y="1389888"/>
            <a:ext cx="1828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OATLY</a:t>
            </a:r>
            <a:endParaRPr lang="en-US" sz="1500" dirty="0"/>
          </a:p>
        </p:txBody>
      </p:sp>
      <p:sp>
        <p:nvSpPr>
          <p:cNvPr id="52" name="Shape 50"/>
          <p:cNvSpPr/>
          <p:nvPr/>
        </p:nvSpPr>
        <p:spPr>
          <a:xfrm>
            <a:off x="7141464" y="2066544"/>
            <a:ext cx="1792224" cy="219456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7141464" y="2066544"/>
            <a:ext cx="17922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1A3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Food / FMCG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7141464" y="2423160"/>
            <a:ext cx="179222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C1A39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82%</a:t>
            </a:r>
            <a:endParaRPr lang="en-US" sz="2000" dirty="0"/>
          </a:p>
        </p:txBody>
      </p:sp>
      <p:sp>
        <p:nvSpPr>
          <p:cNvPr id="55" name="Text 53"/>
          <p:cNvSpPr/>
          <p:nvPr/>
        </p:nvSpPr>
        <p:spPr>
          <a:xfrm>
            <a:off x="7141464" y="2807208"/>
            <a:ext cx="17922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employees with sustainability goals</a:t>
            </a:r>
            <a:endParaRPr lang="en-US" sz="800" dirty="0"/>
          </a:p>
        </p:txBody>
      </p:sp>
      <p:sp>
        <p:nvSpPr>
          <p:cNvPr id="56" name="Shape 54"/>
          <p:cNvSpPr/>
          <p:nvPr/>
        </p:nvSpPr>
        <p:spPr>
          <a:xfrm>
            <a:off x="7141464" y="3136392"/>
            <a:ext cx="1792224" cy="0"/>
          </a:xfrm>
          <a:prstGeom prst="line">
            <a:avLst/>
          </a:prstGeom>
          <a:noFill/>
          <a:ln w="6350">
            <a:solidFill>
              <a:srgbClr val="E8E4DF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7141464" y="3191256"/>
            <a:ext cx="179222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C1A39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$787M</a:t>
            </a:r>
            <a:endParaRPr lang="en-US" sz="2000" dirty="0"/>
          </a:p>
        </p:txBody>
      </p:sp>
      <p:sp>
        <p:nvSpPr>
          <p:cNvPr id="58" name="Text 56"/>
          <p:cNvSpPr/>
          <p:nvPr/>
        </p:nvSpPr>
        <p:spPr>
          <a:xfrm>
            <a:off x="7141464" y="3575304"/>
            <a:ext cx="17922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</a:t>
            </a:r>
            <a:endParaRPr lang="en-US" sz="800" dirty="0"/>
          </a:p>
        </p:txBody>
      </p:sp>
      <p:sp>
        <p:nvSpPr>
          <p:cNvPr id="59" name="Shape 57"/>
          <p:cNvSpPr/>
          <p:nvPr/>
        </p:nvSpPr>
        <p:spPr>
          <a:xfrm>
            <a:off x="7141464" y="3904488"/>
            <a:ext cx="1792224" cy="0"/>
          </a:xfrm>
          <a:prstGeom prst="line">
            <a:avLst/>
          </a:prstGeom>
          <a:noFill/>
          <a:ln w="6350">
            <a:solidFill>
              <a:srgbClr val="E8E4DF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7141464" y="3959352"/>
            <a:ext cx="179222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C1A39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68%</a:t>
            </a:r>
            <a:endParaRPr lang="en-US" sz="2000" dirty="0"/>
          </a:p>
        </p:txBody>
      </p:sp>
      <p:sp>
        <p:nvSpPr>
          <p:cNvPr id="61" name="Text 59"/>
          <p:cNvSpPr/>
          <p:nvPr/>
        </p:nvSpPr>
        <p:spPr>
          <a:xfrm>
            <a:off x="7141464" y="4343400"/>
            <a:ext cx="17922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employees more motivated</a:t>
            </a:r>
            <a:endParaRPr lang="en-US" sz="800" dirty="0"/>
          </a:p>
        </p:txBody>
      </p:sp>
      <p:sp>
        <p:nvSpPr>
          <p:cNvPr id="62" name="Shape 60"/>
          <p:cNvSpPr/>
          <p:nvPr/>
        </p:nvSpPr>
        <p:spPr>
          <a:xfrm>
            <a:off x="7031736" y="4434840"/>
            <a:ext cx="2011680" cy="457200"/>
          </a:xfrm>
          <a:prstGeom prst="rect">
            <a:avLst/>
          </a:prstGeom>
          <a:solidFill>
            <a:srgbClr val="C1A39E">
              <a:alpha val="12000"/>
            </a:srgbClr>
          </a:solidFill>
          <a:ln w="12700">
            <a:solidFill>
              <a:srgbClr val="C1A39E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7104888" y="4434840"/>
            <a:ext cx="19019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i="1" dirty="0">
                <a:solidFill>
                  <a:srgbClr val="C1A3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Talent · Brand Loyalty · Leadership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58698E"/>
          </a:solidFill>
          <a:ln w="12700">
            <a:solidFill>
              <a:srgbClr val="5869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548640" y="3474720"/>
            <a:ext cx="2560320" cy="2560320"/>
          </a:xfrm>
          <a:prstGeom prst="ellipse">
            <a:avLst/>
          </a:prstGeom>
          <a:solidFill>
            <a:srgbClr val="654058">
              <a:alpha val="30000"/>
            </a:srgbClr>
          </a:solidFill>
          <a:ln w="12700">
            <a:solidFill>
              <a:srgbClr val="65405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274320"/>
            <a:ext cx="2926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RENAULT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274320" y="914400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B7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Automotive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234440"/>
            <a:ext cx="2743200" cy="0"/>
          </a:xfrm>
          <a:prstGeom prst="line">
            <a:avLst/>
          </a:prstGeom>
          <a:noFill/>
          <a:ln w="6350">
            <a:solidFill>
              <a:srgbClr val="FFFFFF">
                <a:alpha val="4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1371600"/>
            <a:ext cx="29260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"The circular economy model is a powerful response to demand from consumers, citizens, and our employees."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74320" y="288036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BB7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Luca de Meo, CEO Renault Group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274320" y="466344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CBB7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Reduction · Innovation · Brand Loyalty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3749040" y="256032"/>
            <a:ext cx="5212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58698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NUMBERS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749040" y="621792"/>
            <a:ext cx="5212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Renaulution: Workforce training as a profit driver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749040" y="1078992"/>
            <a:ext cx="5120640" cy="694944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749040" y="1078992"/>
            <a:ext cx="45720" cy="694944"/>
          </a:xfrm>
          <a:prstGeom prst="rect">
            <a:avLst/>
          </a:prstGeom>
          <a:solidFill>
            <a:srgbClr val="58698E"/>
          </a:solidFill>
          <a:ln w="12700">
            <a:solidFill>
              <a:srgbClr val="58698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877056" y="1115568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8698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20,000+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5285232" y="1115568"/>
            <a:ext cx="349300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2A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Employees trained in circular economy &amp; clean mobility since 2021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749040" y="1847088"/>
            <a:ext cx="5120640" cy="694944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749040" y="1847088"/>
            <a:ext cx="45720" cy="694944"/>
          </a:xfrm>
          <a:prstGeom prst="rect">
            <a:avLst/>
          </a:prstGeom>
          <a:solidFill>
            <a:srgbClr val="58698E"/>
          </a:solidFill>
          <a:ln w="12700">
            <a:solidFill>
              <a:srgbClr val="58698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877056" y="1883664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8698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€2.3Bn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5285232" y="1883664"/>
            <a:ext cx="349300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2A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income in 2023 — a company record high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749040" y="2615184"/>
            <a:ext cx="5120640" cy="694944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749040" y="2615184"/>
            <a:ext cx="45720" cy="694944"/>
          </a:xfrm>
          <a:prstGeom prst="rect">
            <a:avLst/>
          </a:prstGeom>
          <a:solidFill>
            <a:srgbClr val="58698E"/>
          </a:solidFill>
          <a:ln w="12700">
            <a:solidFill>
              <a:srgbClr val="58698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877056" y="265176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8698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7.9%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5285232" y="2651760"/>
            <a:ext cx="349300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2A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Operating margin — Renault's highest ever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749040" y="3383280"/>
            <a:ext cx="5120640" cy="694944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749040" y="3383280"/>
            <a:ext cx="45720" cy="694944"/>
          </a:xfrm>
          <a:prstGeom prst="rect">
            <a:avLst/>
          </a:prstGeom>
          <a:solidFill>
            <a:srgbClr val="58698E"/>
          </a:solidFill>
          <a:ln w="12700">
            <a:solidFill>
              <a:srgbClr val="58698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877056" y="3419856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8698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32%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5285232" y="3419856"/>
            <a:ext cx="349300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2A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Reduction in direct/indirect GHG emissions (2019–2023)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749040" y="4151376"/>
            <a:ext cx="5120640" cy="694944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749040" y="4151376"/>
            <a:ext cx="45720" cy="694944"/>
          </a:xfrm>
          <a:prstGeom prst="rect">
            <a:avLst/>
          </a:prstGeom>
          <a:solidFill>
            <a:srgbClr val="58698E"/>
          </a:solidFill>
          <a:ln w="12700">
            <a:solidFill>
              <a:srgbClr val="58698E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877056" y="4187952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8698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€3Bn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5285232" y="4187952"/>
            <a:ext cx="349300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2A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cash flow generated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749040" y="4681728"/>
            <a:ext cx="5120640" cy="320040"/>
          </a:xfrm>
          <a:prstGeom prst="rect">
            <a:avLst/>
          </a:prstGeom>
          <a:solidFill>
            <a:srgbClr val="CBB79D"/>
          </a:solidFill>
          <a:ln w="12700">
            <a:solidFill>
              <a:srgbClr val="CBB79D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794760" y="468172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Upskilling 20,000+ employees was not a people project — it was a profit project.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67716A"/>
          </a:solidFill>
          <a:ln w="12700">
            <a:solidFill>
              <a:srgbClr val="67716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IKEA  |  People &amp; Planet Positive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858000" y="0"/>
            <a:ext cx="2011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CBB7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Retail / FMCG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20040" y="1078992"/>
            <a:ext cx="4114800" cy="1691640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" y="1078992"/>
            <a:ext cx="4114800" cy="64008"/>
          </a:xfrm>
          <a:prstGeom prst="rect">
            <a:avLst/>
          </a:prstGeom>
          <a:solidFill>
            <a:srgbClr val="67716A"/>
          </a:solidFill>
          <a:ln w="12700">
            <a:solidFill>
              <a:srgbClr val="67716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188720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67716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22%</a:t>
            </a:r>
            <a:endParaRPr lang="en-US" sz="3800" dirty="0"/>
          </a:p>
        </p:txBody>
      </p:sp>
      <p:sp>
        <p:nvSpPr>
          <p:cNvPr id="8" name="Text 6"/>
          <p:cNvSpPr/>
          <p:nvPr/>
        </p:nvSpPr>
        <p:spPr>
          <a:xfrm>
            <a:off x="502920" y="181051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Climate footprint reduction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2920" y="2176272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Via materials, energy &amp; circular design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800600" y="1078992"/>
            <a:ext cx="4114800" cy="1691640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800600" y="1078992"/>
            <a:ext cx="4114800" cy="64008"/>
          </a:xfrm>
          <a:prstGeom prst="rect">
            <a:avLst/>
          </a:prstGeom>
          <a:solidFill>
            <a:srgbClr val="58698E"/>
          </a:solidFill>
          <a:ln w="12700">
            <a:solidFill>
              <a:srgbClr val="58698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83480" y="1188720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58698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€41.3Bn</a:t>
            </a:r>
            <a:endParaRPr lang="en-US" sz="3800" dirty="0"/>
          </a:p>
        </p:txBody>
      </p:sp>
      <p:sp>
        <p:nvSpPr>
          <p:cNvPr id="13" name="Text 11"/>
          <p:cNvSpPr/>
          <p:nvPr/>
        </p:nvSpPr>
        <p:spPr>
          <a:xfrm>
            <a:off x="4983480" y="181051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Revenue maintained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983480" y="2176272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While sustaining deep sustainability investment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20040" y="2953512"/>
            <a:ext cx="4114800" cy="1691640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" y="2953512"/>
            <a:ext cx="4114800" cy="64008"/>
          </a:xfrm>
          <a:prstGeom prst="rect">
            <a:avLst/>
          </a:prstGeom>
          <a:solidFill>
            <a:srgbClr val="67716A"/>
          </a:solidFill>
          <a:ln w="12700">
            <a:solidFill>
              <a:srgbClr val="67716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3063240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67716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100%</a:t>
            </a:r>
            <a:endParaRPr lang="en-US" sz="3800" dirty="0"/>
          </a:p>
        </p:txBody>
      </p:sp>
      <p:sp>
        <p:nvSpPr>
          <p:cNvPr id="18" name="Text 16"/>
          <p:cNvSpPr/>
          <p:nvPr/>
        </p:nvSpPr>
        <p:spPr>
          <a:xfrm>
            <a:off x="502920" y="368503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Supplier IWAY compliance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02920" y="4050792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through capability, not just auditing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4800600" y="2953512"/>
            <a:ext cx="4114800" cy="1691640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800600" y="2953512"/>
            <a:ext cx="4114800" cy="64008"/>
          </a:xfrm>
          <a:prstGeom prst="rect">
            <a:avLst/>
          </a:prstGeom>
          <a:solidFill>
            <a:srgbClr val="58698E"/>
          </a:solidFill>
          <a:ln w="12700">
            <a:solidFill>
              <a:srgbClr val="58698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83480" y="3063240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58698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900K+</a:t>
            </a:r>
            <a:endParaRPr lang="en-US" sz="3800" dirty="0"/>
          </a:p>
        </p:txBody>
      </p:sp>
      <p:sp>
        <p:nvSpPr>
          <p:cNvPr id="23" name="Text 21"/>
          <p:cNvSpPr/>
          <p:nvPr/>
        </p:nvSpPr>
        <p:spPr>
          <a:xfrm>
            <a:off x="4983480" y="368503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Solar panels installed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983480" y="4050792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Plus 547 wind turbines — energy positive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0" y="4736592"/>
            <a:ext cx="9144000" cy="402336"/>
          </a:xfrm>
          <a:prstGeom prst="rect">
            <a:avLst/>
          </a:prstGeom>
          <a:solidFill>
            <a:srgbClr val="67716A"/>
          </a:solidFill>
          <a:ln w="12700">
            <a:solidFill>
              <a:srgbClr val="67716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4736592"/>
            <a:ext cx="8412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INSIGHT: Sustainability literacy built across an entire organisation — from suppliers to store staff — delivered the results. Policy alone couldn't.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654058"/>
          </a:solidFill>
          <a:ln w="12700">
            <a:solidFill>
              <a:srgbClr val="65405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SCHNEIDER ELECTRIC  |  The Zero Carbon Project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274320" y="960120"/>
            <a:ext cx="85953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600" b="1" dirty="0">
                <a:solidFill>
                  <a:srgbClr val="65405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578,709</a:t>
            </a:r>
            <a:endParaRPr lang="en-US" sz="8600" dirty="0"/>
          </a:p>
        </p:txBody>
      </p:sp>
      <p:sp>
        <p:nvSpPr>
          <p:cNvPr id="5" name="Text 3"/>
          <p:cNvSpPr/>
          <p:nvPr/>
        </p:nvSpPr>
        <p:spPr>
          <a:xfrm>
            <a:off x="274320" y="214884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people trained in energy management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" y="2633472"/>
            <a:ext cx="2011680" cy="2194560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2633472"/>
            <a:ext cx="2011680" cy="64008"/>
          </a:xfrm>
          <a:prstGeom prst="rect">
            <a:avLst/>
          </a:prstGeom>
          <a:solidFill>
            <a:srgbClr val="67716A"/>
          </a:solidFill>
          <a:ln w="12700">
            <a:solidFill>
              <a:srgbClr val="67716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02336" y="2724912"/>
            <a:ext cx="177393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67716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74%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402336" y="3419856"/>
            <a:ext cx="1773936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A2A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Growth in sustainability revenues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450592" y="2633472"/>
            <a:ext cx="2011680" cy="2194560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450592" y="2633472"/>
            <a:ext cx="2011680" cy="64008"/>
          </a:xfrm>
          <a:prstGeom prst="rect">
            <a:avLst/>
          </a:prstGeom>
          <a:solidFill>
            <a:srgbClr val="654058"/>
          </a:solidFill>
          <a:ln w="12700">
            <a:solidFill>
              <a:srgbClr val="65405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78608" y="2724912"/>
            <a:ext cx="177393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65405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#1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2578608" y="3419856"/>
            <a:ext cx="1773936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A2A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sustainable company globally — 12th year running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626864" y="2633472"/>
            <a:ext cx="2011680" cy="2194560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626864" y="2633472"/>
            <a:ext cx="2011680" cy="64008"/>
          </a:xfrm>
          <a:prstGeom prst="rect">
            <a:avLst/>
          </a:prstGeom>
          <a:solidFill>
            <a:srgbClr val="58698E"/>
          </a:solidFill>
          <a:ln w="12700">
            <a:solidFill>
              <a:srgbClr val="58698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54880" y="2724912"/>
            <a:ext cx="177393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58698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553M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4754880" y="3419856"/>
            <a:ext cx="1773936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A2A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Tonnes CO₂ avoided for customers in 2023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6803136" y="2633472"/>
            <a:ext cx="2011680" cy="2194560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803136" y="2633472"/>
            <a:ext cx="2011680" cy="64008"/>
          </a:xfrm>
          <a:prstGeom prst="rect">
            <a:avLst/>
          </a:prstGeom>
          <a:solidFill>
            <a:srgbClr val="948996"/>
          </a:solidFill>
          <a:ln w="12700">
            <a:solidFill>
              <a:srgbClr val="94899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931152" y="2724912"/>
            <a:ext cx="177393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94899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29%</a:t>
            </a:r>
            <a:endParaRPr lang="en-US" sz="3000" dirty="0"/>
          </a:p>
        </p:txBody>
      </p:sp>
      <p:sp>
        <p:nvSpPr>
          <p:cNvPr id="21" name="Text 19"/>
          <p:cNvSpPr/>
          <p:nvPr/>
        </p:nvSpPr>
        <p:spPr>
          <a:xfrm>
            <a:off x="6931152" y="3419856"/>
            <a:ext cx="1773936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A2A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Increase in green material content in products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365760" y="4846320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540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"Training 578,709 people in energy management was not a cost — it was the mechanism of growth."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754880" y="0"/>
            <a:ext cx="4389120" cy="5143500"/>
          </a:xfrm>
          <a:prstGeom prst="rect">
            <a:avLst/>
          </a:prstGeom>
          <a:solidFill>
            <a:srgbClr val="C1A39E">
              <a:alpha val="70000"/>
            </a:srgbClr>
          </a:solidFill>
          <a:ln w="12700">
            <a:solidFill>
              <a:srgbClr val="C1A3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C1A39E"/>
          </a:solidFill>
          <a:ln w="12700">
            <a:solidFill>
              <a:srgbClr val="C1A39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OATLY  |  Climate Impact Label Initiative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858000" y="0"/>
            <a:ext cx="2011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Food / FMCG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024128"/>
            <a:ext cx="4206240" cy="0"/>
          </a:xfrm>
          <a:prstGeom prst="line">
            <a:avLst/>
          </a:prstGeom>
          <a:noFill/>
          <a:ln w="6350">
            <a:solidFill>
              <a:srgbClr val="E8E4D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1069848"/>
            <a:ext cx="1417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C1A39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82%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737360" y="1069848"/>
            <a:ext cx="274320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2A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employees have specific sustainability team goals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74320" y="1901952"/>
            <a:ext cx="4206240" cy="0"/>
          </a:xfrm>
          <a:prstGeom prst="line">
            <a:avLst/>
          </a:prstGeom>
          <a:noFill/>
          <a:ln w="6350">
            <a:solidFill>
              <a:srgbClr val="E8E4D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1947672"/>
            <a:ext cx="1417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94899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68%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1737360" y="1947672"/>
            <a:ext cx="274320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2A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employees more motivated — linked to sustainability clarity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74320" y="2779776"/>
            <a:ext cx="4206240" cy="0"/>
          </a:xfrm>
          <a:prstGeom prst="line">
            <a:avLst/>
          </a:prstGeom>
          <a:noFill/>
          <a:ln w="6350">
            <a:solidFill>
              <a:srgbClr val="E8E4D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4320" y="2825496"/>
            <a:ext cx="1417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67716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$787M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1737360" y="2825496"/>
            <a:ext cx="274320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2A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— 12 months to March 2024 (+4.68% YoY)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74320" y="3657600"/>
            <a:ext cx="4206240" cy="0"/>
          </a:xfrm>
          <a:prstGeom prst="line">
            <a:avLst/>
          </a:prstGeom>
          <a:noFill/>
          <a:ln w="6350">
            <a:solidFill>
              <a:srgbClr val="E8E4D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4320" y="3703320"/>
            <a:ext cx="1417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C1A39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17%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1737360" y="3703320"/>
            <a:ext cx="274320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2A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Corporate climate footprint reduction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983480" y="1005840"/>
            <a:ext cx="3840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When employees understand sustainability deeply enough to connect their daily work to company goals —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983480" y="2194560"/>
            <a:ext cx="3840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6540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motivation rises, retention improves, and business performance follows.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4983480" y="3154680"/>
            <a:ext cx="3840480" cy="1508760"/>
          </a:xfrm>
          <a:prstGeom prst="rect">
            <a:avLst/>
          </a:prstGeom>
          <a:solidFill>
            <a:srgbClr val="FFFFFF"/>
          </a:solidFill>
          <a:ln w="25400">
            <a:solidFill>
              <a:srgbClr val="C1A39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20640" y="3200400"/>
            <a:ext cx="3657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C1A39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62%</a:t>
            </a:r>
            <a:endParaRPr lang="en-US" sz="4400" dirty="0"/>
          </a:p>
        </p:txBody>
      </p:sp>
      <p:sp>
        <p:nvSpPr>
          <p:cNvPr id="22" name="Text 20"/>
          <p:cNvSpPr/>
          <p:nvPr/>
        </p:nvSpPr>
        <p:spPr>
          <a:xfrm>
            <a:off x="5120640" y="3840480"/>
            <a:ext cx="365760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A2A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consumers responded positively to carbon footprint labels — transparency builds commercial advantage.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58698E"/>
          </a:solidFill>
          <a:ln w="12700">
            <a:solidFill>
              <a:srgbClr val="58698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2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EVIDENCE AT A GLANCE</a:t>
            </a:r>
            <a:endParaRPr lang="en-US" sz="16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1005840"/>
          <a:ext cx="8503920" cy="3200400"/>
        </p:xfrm>
        <a:graphic>
          <a:graphicData uri="http://schemas.openxmlformats.org/drawingml/2006/table">
            <a:tbl>
              <a:tblPr/>
              <a:tblGrid>
                <a:gridCol w="1645920"/>
                <a:gridCol w="3017520"/>
                <a:gridCol w="3840480"/>
              </a:tblGrid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 Black" pitchFamily="34" charset="0"/>
                          <a:ea typeface="Arial Black" pitchFamily="34" charset="-122"/>
                          <a:cs typeface="Arial Black" pitchFamily="34" charset="-120"/>
                        </a:rPr>
                        <a:t>Company</a:t>
                      </a:r>
                      <a:endParaRPr lang="en-US" sz="1100" dirty="0">
                        <a:latin typeface="Arial Black" charset="0"/>
                        <a:ea typeface="Arial Black" charset="0"/>
                        <a:cs typeface="Arial Black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698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 Black" pitchFamily="34" charset="0"/>
                          <a:ea typeface="Arial Black" pitchFamily="34" charset="-122"/>
                          <a:cs typeface="Arial Black" pitchFamily="34" charset="-120"/>
                        </a:rPr>
                        <a:t>Training Scale</a:t>
                      </a:r>
                      <a:endParaRPr lang="en-US" sz="1100" dirty="0">
                        <a:latin typeface="Arial Black" charset="0"/>
                        <a:ea typeface="Arial Black" charset="0"/>
                        <a:cs typeface="Arial Black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698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 Black" pitchFamily="34" charset="0"/>
                          <a:ea typeface="Arial Black" pitchFamily="34" charset="-122"/>
                          <a:cs typeface="Arial Black" pitchFamily="34" charset="-120"/>
                        </a:rPr>
                        <a:t>Business Impact</a:t>
                      </a:r>
                      <a:endParaRPr lang="en-US" sz="1100" dirty="0">
                        <a:latin typeface="Arial Black" charset="0"/>
                        <a:ea typeface="Arial Black" charset="0"/>
                        <a:cs typeface="Arial Black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698E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8698E"/>
                          </a:solidFill>
                        </a:rPr>
                        <a:t>Renault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A2A2C"/>
                          </a:solidFill>
                        </a:rPr>
                        <a:t>20,000+ employees in circular economy &amp; clean mobility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A2A2C"/>
                          </a:solidFill>
                        </a:rPr>
                        <a:t>€2.3Bn net income · 7.9% record margin · 32% emissions cut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6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67716A"/>
                          </a:solidFill>
                        </a:rPr>
                        <a:t>IKEA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E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A2A2C"/>
                          </a:solidFill>
                        </a:rPr>
                        <a:t>Org-wide literacy across stores, factories &amp; suppliers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E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A2A2C"/>
                          </a:solidFill>
                        </a:rPr>
                        <a:t>22% footprint cut · €41.3Bn revenue · 100% supplier compliance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EE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654058"/>
                          </a:solidFill>
                        </a:rPr>
                        <a:t>Schneider Electric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EF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A2A2C"/>
                          </a:solidFill>
                        </a:rPr>
                        <a:t>578,709 people trained in energy management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EF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A2A2C"/>
                          </a:solidFill>
                        </a:rPr>
                        <a:t>74% sustainability revenue growth · World's #1 most sustainable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EF1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1A39E"/>
                          </a:solidFill>
                        </a:rPr>
                        <a:t>Oatly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0E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A2A2C"/>
                          </a:solidFill>
                        </a:rPr>
                        <a:t>82% of employees with clear sustainability goals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0E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A2A2C"/>
                          </a:solidFill>
                        </a:rPr>
                        <a:t>68% more motivated · 17% footprint cut · $787M revenue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4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0EE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0" y="4407408"/>
            <a:ext cx="9144000" cy="731520"/>
          </a:xfrm>
          <a:prstGeom prst="rect">
            <a:avLst/>
          </a:prstGeom>
          <a:solidFill>
            <a:srgbClr val="67716A"/>
          </a:solidFill>
          <a:ln w="12700">
            <a:solidFill>
              <a:srgbClr val="67716A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365760" y="4407408"/>
            <a:ext cx="6583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question is not whether sustainability training delivers returns. These four companies confirm that it does.</a:t>
            </a:r>
            <a:endParaRPr lang="en-US" sz="1150" dirty="0"/>
          </a:p>
        </p:txBody>
      </p:sp>
      <p:sp>
        <p:nvSpPr>
          <p:cNvPr id="7" name="Text 4"/>
          <p:cNvSpPr/>
          <p:nvPr/>
        </p:nvSpPr>
        <p:spPr>
          <a:xfrm>
            <a:off x="7040880" y="4407408"/>
            <a:ext cx="1828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CBB79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doepicgood.com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0" cy="5143500"/>
          </a:xfrm>
          <a:prstGeom prst="rect">
            <a:avLst/>
          </a:prstGeom>
          <a:solidFill>
            <a:srgbClr val="58698E"/>
          </a:solidFill>
          <a:ln w="12700">
            <a:solidFill>
              <a:srgbClr val="5869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371600" y="3840480"/>
            <a:ext cx="2286000" cy="2286000"/>
          </a:xfrm>
          <a:prstGeom prst="ellipse">
            <a:avLst/>
          </a:prstGeom>
          <a:solidFill>
            <a:srgbClr val="654058">
              <a:alpha val="22000"/>
            </a:srgbClr>
          </a:solidFill>
          <a:ln w="12700">
            <a:solidFill>
              <a:srgbClr val="65405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47472"/>
            <a:ext cx="4297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400" kern="0" dirty="0">
                <a:solidFill>
                  <a:srgbClr val="CBB79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DO EPIC GOOD</a:t>
            </a:r>
            <a:endParaRPr lang="en-US" sz="95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45720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Build the</a:t>
            </a:r>
            <a:endParaRPr lang="en-US" sz="46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capability now.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365760" y="2907792"/>
            <a:ext cx="4389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8E4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competitive advantage is still available.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8E4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Waiting makes it a compliance minimum.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3840480"/>
            <a:ext cx="2286000" cy="548640"/>
          </a:xfrm>
          <a:prstGeom prst="rect">
            <a:avLst/>
          </a:prstGeom>
          <a:solidFill>
            <a:srgbClr val="CBB79D"/>
          </a:solidFill>
          <a:ln w="12700">
            <a:solidFill>
              <a:srgbClr val="CBB79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384048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Discover Courses →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365760" y="4526280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B79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doepicgood.com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303520" y="457200"/>
            <a:ext cx="34747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L&amp;D leaders choose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Do Epic Good: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303520" y="1298448"/>
            <a:ext cx="3474720" cy="1078992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303520" y="1298448"/>
            <a:ext cx="45720" cy="1078992"/>
          </a:xfrm>
          <a:prstGeom prst="rect">
            <a:avLst/>
          </a:prstGeom>
          <a:solidFill>
            <a:srgbClr val="58698E"/>
          </a:solidFill>
          <a:ln w="12700">
            <a:solidFill>
              <a:srgbClr val="58698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49824" y="1353312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58698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035040" y="1353312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Proven ROI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035040" y="1773936"/>
            <a:ext cx="26517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documented case studies from global leaders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303520" y="2560320"/>
            <a:ext cx="3474720" cy="1078992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303520" y="2560320"/>
            <a:ext cx="45720" cy="1078992"/>
          </a:xfrm>
          <a:prstGeom prst="rect">
            <a:avLst/>
          </a:prstGeom>
          <a:solidFill>
            <a:srgbClr val="67716A"/>
          </a:solidFill>
          <a:ln w="12700">
            <a:solidFill>
              <a:srgbClr val="67716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49824" y="2615184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67716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035040" y="2615184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Structured learning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035040" y="3035808"/>
            <a:ext cx="26517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Certified sustainability capability at scale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303520" y="3822192"/>
            <a:ext cx="3474720" cy="1078992"/>
          </a:xfrm>
          <a:prstGeom prst="rect">
            <a:avLst/>
          </a:prstGeom>
          <a:solidFill>
            <a:srgbClr val="F8F6F3"/>
          </a:solidFill>
          <a:ln w="12700">
            <a:solidFill>
              <a:srgbClr val="E8E4D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303520" y="3822192"/>
            <a:ext cx="45720" cy="1078992"/>
          </a:xfrm>
          <a:prstGeom prst="rect">
            <a:avLst/>
          </a:prstGeom>
          <a:solidFill>
            <a:srgbClr val="948996"/>
          </a:solidFill>
          <a:ln w="12700">
            <a:solidFill>
              <a:srgbClr val="94899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49824" y="3877056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94899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6035040" y="3877056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A2A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 Business Benefits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035040" y="4297680"/>
            <a:ext cx="26517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9A95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Cost, talent, brand, risk, resilience &amp; more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Sustainability Training Delivers Real Business Results</dc:title>
  <dc:subject>PptxGenJS Presentation</dc:subject>
  <dc:creator>Do Epic Good</dc:creator>
  <cp:lastModifiedBy>Do Epic Good</cp:lastModifiedBy>
  <cp:revision>1</cp:revision>
  <dcterms:created xsi:type="dcterms:W3CDTF">2026-04-28T13:51:45Z</dcterms:created>
  <dcterms:modified xsi:type="dcterms:W3CDTF">2026-04-28T13:51:45Z</dcterms:modified>
</cp:coreProperties>
</file>